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 id="2147483668" r:id="rId6"/>
    <p:sldMasterId id="2147483725" r:id="rId7"/>
    <p:sldMasterId id="2147483731" r:id="rId8"/>
    <p:sldMasterId id="2147483736" r:id="rId9"/>
    <p:sldMasterId id="2147483741" r:id="rId10"/>
  </p:sldMasterIdLst>
  <p:notesMasterIdLst>
    <p:notesMasterId r:id="rId44"/>
  </p:notesMasterIdLst>
  <p:sldIdLst>
    <p:sldId id="260" r:id="rId11"/>
    <p:sldId id="262" r:id="rId12"/>
    <p:sldId id="269" r:id="rId13"/>
    <p:sldId id="268" r:id="rId14"/>
    <p:sldId id="270" r:id="rId15"/>
    <p:sldId id="275" r:id="rId16"/>
    <p:sldId id="276" r:id="rId17"/>
    <p:sldId id="284" r:id="rId18"/>
    <p:sldId id="278" r:id="rId19"/>
    <p:sldId id="299" r:id="rId20"/>
    <p:sldId id="282" r:id="rId21"/>
    <p:sldId id="289" r:id="rId22"/>
    <p:sldId id="285" r:id="rId23"/>
    <p:sldId id="286" r:id="rId24"/>
    <p:sldId id="287" r:id="rId25"/>
    <p:sldId id="273" r:id="rId26"/>
    <p:sldId id="300" r:id="rId27"/>
    <p:sldId id="288" r:id="rId28"/>
    <p:sldId id="290" r:id="rId29"/>
    <p:sldId id="291" r:id="rId30"/>
    <p:sldId id="292" r:id="rId31"/>
    <p:sldId id="293" r:id="rId32"/>
    <p:sldId id="294" r:id="rId33"/>
    <p:sldId id="295" r:id="rId34"/>
    <p:sldId id="296" r:id="rId35"/>
    <p:sldId id="301" r:id="rId36"/>
    <p:sldId id="277" r:id="rId37"/>
    <p:sldId id="297" r:id="rId38"/>
    <p:sldId id="298" r:id="rId39"/>
    <p:sldId id="281" r:id="rId40"/>
    <p:sldId id="302" r:id="rId41"/>
    <p:sldId id="266" r:id="rId42"/>
    <p:sldId id="30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16" autoAdjust="0"/>
    <p:restoredTop sz="79586" autoAdjust="0"/>
  </p:normalViewPr>
  <p:slideViewPr>
    <p:cSldViewPr snapToGrid="0" snapToObjects="1">
      <p:cViewPr varScale="1">
        <p:scale>
          <a:sx n="53" d="100"/>
          <a:sy n="53" d="100"/>
        </p:scale>
        <p:origin x="78" y="102"/>
      </p:cViewPr>
      <p:guideLst>
        <p:guide orient="horz"/>
        <p:guide orient="horz" pos="4128"/>
        <p:guide orient="horz" pos="1428"/>
        <p:guide pos="2880"/>
      </p:guideLst>
    </p:cSldViewPr>
  </p:slideViewPr>
  <p:outlineViewPr>
    <p:cViewPr>
      <p:scale>
        <a:sx n="33" d="100"/>
        <a:sy n="33" d="100"/>
      </p:scale>
      <p:origin x="0" y="1347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t>9/23/2016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cdc.gov/healthyplaces/%20healthy_comm_design.ht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Welcome to our next session!</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Note: </a:t>
            </a:r>
            <a:r>
              <a:rPr lang="en-US" sz="1200" kern="1200" dirty="0">
                <a:solidFill>
                  <a:schemeClr val="tx1"/>
                </a:solidFill>
                <a:effectLst/>
                <a:latin typeface="+mn-lt"/>
                <a:ea typeface="+mn-ea"/>
                <a:cs typeface="+mn-cs"/>
              </a:rPr>
              <a:t>An alternative for this session is to have a guest speaker come in from the planning commission or local official’s office to talk about Land Use in their community.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a:t>
            </a:fld>
            <a:endParaRPr lang="en-US"/>
          </a:p>
        </p:txBody>
      </p:sp>
    </p:spTree>
    <p:extLst>
      <p:ext uri="{BB962C8B-B14F-4D97-AF65-F5344CB8AC3E}">
        <p14:creationId xmlns:p14="http://schemas.microsoft.com/office/powerpoint/2010/main" val="4070916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Review built environments.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for any observations about this photo and the built environment it represents. How are the land use and community planning decisions different here versus the picture from the previous slide?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10</a:t>
            </a:fld>
            <a:endParaRPr lang="en-US"/>
          </a:p>
        </p:txBody>
      </p:sp>
    </p:spTree>
    <p:extLst>
      <p:ext uri="{BB962C8B-B14F-4D97-AF65-F5344CB8AC3E}">
        <p14:creationId xmlns:p14="http://schemas.microsoft.com/office/powerpoint/2010/main" val="2305887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In order to influence the community planning process you have to first learn about the plans for your neighborhood. These are some of the ways to access your area’s plans and planners.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Note: </a:t>
            </a:r>
            <a:r>
              <a:rPr lang="en-US" sz="1200" kern="1200" dirty="0">
                <a:solidFill>
                  <a:schemeClr val="tx1"/>
                </a:solidFill>
                <a:effectLst/>
                <a:latin typeface="+mn-lt"/>
                <a:ea typeface="+mn-ea"/>
                <a:cs typeface="+mn-cs"/>
              </a:rPr>
              <a:t>Do some research ahead of time for your group so that you can help them connect with the right local resources. You can also load up some of the information on your computer ahead of time to show the group what they will be looking at, and some of the main websites they may access depending on what they choose for their Community Improvement Project (CIP). </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t>11</a:t>
            </a:fld>
            <a:endParaRPr lang="en-US"/>
          </a:p>
        </p:txBody>
      </p:sp>
    </p:spTree>
    <p:extLst>
      <p:ext uri="{BB962C8B-B14F-4D97-AF65-F5344CB8AC3E}">
        <p14:creationId xmlns:p14="http://schemas.microsoft.com/office/powerpoint/2010/main" val="300691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Most cities have their major planning documents, like the general plan, online. The files are very large, so sometimes the general plan is broken into different sections before it is posted on the website. If your group decides on a CIP that involves land use you may want to begin to think about who among you loves research and details and might be interested in taking the lead on doing this research for the group.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Note: </a:t>
            </a:r>
            <a:r>
              <a:rPr lang="en-US" sz="1200" kern="1200" dirty="0">
                <a:solidFill>
                  <a:schemeClr val="tx1"/>
                </a:solidFill>
                <a:effectLst/>
                <a:latin typeface="+mn-lt"/>
                <a:ea typeface="+mn-ea"/>
                <a:cs typeface="+mn-cs"/>
              </a:rPr>
              <a:t>Replace this photo with the screen shot of your city’s website.</a:t>
            </a:r>
          </a:p>
          <a:p>
            <a:endParaRPr lang="en-US" dirty="0">
              <a:effectLst/>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12</a:t>
            </a:fld>
            <a:endParaRPr lang="en-US"/>
          </a:p>
        </p:txBody>
      </p:sp>
    </p:spTree>
    <p:extLst>
      <p:ext uri="{BB962C8B-B14F-4D97-AF65-F5344CB8AC3E}">
        <p14:creationId xmlns:p14="http://schemas.microsoft.com/office/powerpoint/2010/main" val="3754073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This is an example of redevelopment. This </a:t>
            </a:r>
            <a:r>
              <a:rPr lang="en-US" sz="1200" b="0" kern="1200" dirty="0">
                <a:solidFill>
                  <a:schemeClr val="tx1"/>
                </a:solidFill>
                <a:effectLst/>
                <a:latin typeface="+mn-lt"/>
                <a:ea typeface="+mn-ea"/>
                <a:cs typeface="+mn-cs"/>
              </a:rPr>
              <a:t>example is a brownfield, </a:t>
            </a:r>
            <a:r>
              <a:rPr lang="en-US" sz="1200" kern="1200" dirty="0">
                <a:solidFill>
                  <a:schemeClr val="tx1"/>
                </a:solidFill>
                <a:effectLst/>
                <a:latin typeface="+mn-lt"/>
                <a:ea typeface="+mn-ea"/>
                <a:cs typeface="+mn-cs"/>
              </a:rPr>
              <a:t>which is a property that may involve complicated redevelopment efforts due to the presence or potential presence of a hazardous substance, pollutant, or contaminant.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recent and/or current developments or redevelopments in their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http://</a:t>
            </a:r>
            <a:r>
              <a:rPr lang="en-US" sz="1200" kern="1200" dirty="0" err="1">
                <a:solidFill>
                  <a:schemeClr val="tx1"/>
                </a:solidFill>
                <a:effectLst/>
                <a:latin typeface="+mn-lt"/>
                <a:ea typeface="+mn-ea"/>
                <a:cs typeface="+mn-cs"/>
              </a:rPr>
              <a:t>www.epa.gov</a:t>
            </a:r>
            <a:r>
              <a:rPr lang="en-US" sz="1200" kern="1200" dirty="0">
                <a:solidFill>
                  <a:schemeClr val="tx1"/>
                </a:solidFill>
                <a:effectLst/>
                <a:latin typeface="+mn-lt"/>
                <a:ea typeface="+mn-ea"/>
                <a:cs typeface="+mn-cs"/>
              </a:rPr>
              <a:t>/brownfields/</a:t>
            </a:r>
            <a:r>
              <a:rPr lang="en-US" sz="1200" kern="1200" dirty="0" err="1">
                <a:solidFill>
                  <a:schemeClr val="tx1"/>
                </a:solidFill>
                <a:effectLst/>
                <a:latin typeface="+mn-lt"/>
                <a:ea typeface="+mn-ea"/>
                <a:cs typeface="+mn-cs"/>
              </a:rPr>
              <a:t>about.htm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13</a:t>
            </a:fld>
            <a:endParaRPr lang="en-US"/>
          </a:p>
        </p:txBody>
      </p:sp>
    </p:spTree>
    <p:extLst>
      <p:ext uri="{BB962C8B-B14F-4D97-AF65-F5344CB8AC3E}">
        <p14:creationId xmlns:p14="http://schemas.microsoft.com/office/powerpoint/2010/main" val="1152792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After discussing this, tell the group there is a great video series on page 106 of the Deep Dive resources for adults and children called “Little Kids, Big City” that explains zoning in more detail.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do you think Commercial zoning means? Residential? Mixed use?  How do you think these regulations affect your neighborhood now and in the future?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a:t>
            </a:r>
            <a:r>
              <a:rPr lang="en-US" sz="1200" kern="1200" dirty="0" err="1">
                <a:solidFill>
                  <a:schemeClr val="tx1"/>
                </a:solidFill>
                <a:effectLst/>
                <a:latin typeface="+mn-lt"/>
                <a:ea typeface="+mn-ea"/>
                <a:cs typeface="+mn-cs"/>
              </a:rPr>
              <a:t>www.investopedia.com</a:t>
            </a:r>
            <a:r>
              <a:rPr lang="en-US" sz="1200" kern="1200" dirty="0">
                <a:solidFill>
                  <a:schemeClr val="tx1"/>
                </a:solidFill>
                <a:effectLst/>
                <a:latin typeface="+mn-lt"/>
                <a:ea typeface="+mn-ea"/>
                <a:cs typeface="+mn-cs"/>
              </a:rPr>
              <a:t>/terms/z/zoning-</a:t>
            </a:r>
            <a:r>
              <a:rPr lang="en-US" sz="1200" kern="1200" dirty="0" err="1">
                <a:solidFill>
                  <a:schemeClr val="tx1"/>
                </a:solidFill>
                <a:effectLst/>
                <a:latin typeface="+mn-lt"/>
                <a:ea typeface="+mn-ea"/>
                <a:cs typeface="+mn-cs"/>
              </a:rPr>
              <a:t>ordinance.asp</a:t>
            </a:r>
            <a:r>
              <a:rPr lang="en-US" sz="1200" kern="1200" dirty="0">
                <a:solidFill>
                  <a:schemeClr val="tx1"/>
                </a:solidFill>
                <a:effectLst/>
                <a:latin typeface="+mn-lt"/>
                <a:ea typeface="+mn-ea"/>
                <a:cs typeface="+mn-cs"/>
              </a:rPr>
              <a:t> </a:t>
            </a:r>
          </a:p>
          <a:p>
            <a:endParaRPr lang="en-US" sz="1200" b="0" dirty="0"/>
          </a:p>
        </p:txBody>
      </p:sp>
      <p:sp>
        <p:nvSpPr>
          <p:cNvPr id="4" name="Slide Number Placeholder 3"/>
          <p:cNvSpPr>
            <a:spLocks noGrp="1"/>
          </p:cNvSpPr>
          <p:nvPr>
            <p:ph type="sldNum" sz="quarter" idx="10"/>
          </p:nvPr>
        </p:nvSpPr>
        <p:spPr/>
        <p:txBody>
          <a:bodyPr/>
          <a:lstStyle/>
          <a:p>
            <a:fld id="{74B60785-9338-114B-891F-4D52A71C2C76}" type="slidenum">
              <a:rPr lang="en-US" smtClean="0"/>
              <a:t>14</a:t>
            </a:fld>
            <a:endParaRPr lang="en-US"/>
          </a:p>
        </p:txBody>
      </p:sp>
    </p:spTree>
    <p:extLst>
      <p:ext uri="{BB962C8B-B14F-4D97-AF65-F5344CB8AC3E}">
        <p14:creationId xmlns:p14="http://schemas.microsoft.com/office/powerpoint/2010/main" val="1152792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kind of zoning do you think this building has? Why? What were your clues? Thinking of the health determinants that you learned about last week, do any of these examples support the health of residents?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Take photos of different buildings and places in the local neighborhood like parks, apartments, mixed use developments, etc. and discuss them and how they effect community health. </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t>15</a:t>
            </a:fld>
            <a:endParaRPr lang="en-US"/>
          </a:p>
        </p:txBody>
      </p:sp>
    </p:spTree>
    <p:extLst>
      <p:ext uri="{BB962C8B-B14F-4D97-AF65-F5344CB8AC3E}">
        <p14:creationId xmlns:p14="http://schemas.microsoft.com/office/powerpoint/2010/main" val="1152792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16</a:t>
            </a:fld>
            <a:endParaRPr lang="en-US"/>
          </a:p>
        </p:txBody>
      </p:sp>
    </p:spTree>
    <p:extLst>
      <p:ext uri="{BB962C8B-B14F-4D97-AF65-F5344CB8AC3E}">
        <p14:creationId xmlns:p14="http://schemas.microsoft.com/office/powerpoint/2010/main" val="1901964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Part of the reason land use and community planning is so complex is because there are a lot of interested parties.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what is happening in the group’s neighborhood. What do they wish was happening or not happening?</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17</a:t>
            </a:fld>
            <a:endParaRPr lang="en-US"/>
          </a:p>
        </p:txBody>
      </p:sp>
    </p:spTree>
    <p:extLst>
      <p:ext uri="{BB962C8B-B14F-4D97-AF65-F5344CB8AC3E}">
        <p14:creationId xmlns:p14="http://schemas.microsoft.com/office/powerpoint/2010/main" val="1601299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the case study in the workbook about urban sprawl. Discuss how that relates to San Diego and their neighborhood. Some ideas to address include stress and time spent commuting, effects on activity levels, and contribution to greenhouse gasses and climate change.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Picture on top right side from: http://</a:t>
            </a:r>
            <a:r>
              <a:rPr lang="en-US" sz="1200" kern="1200" dirty="0" err="1">
                <a:solidFill>
                  <a:schemeClr val="tx1"/>
                </a:solidFill>
                <a:effectLst/>
                <a:latin typeface="+mn-lt"/>
                <a:ea typeface="+mn-ea"/>
                <a:cs typeface="+mn-cs"/>
              </a:rPr>
              <a:t>bungalowhouseplans.com</a:t>
            </a:r>
            <a:r>
              <a:rPr lang="en-US" sz="1200" kern="1200" dirty="0">
                <a:solidFill>
                  <a:schemeClr val="tx1"/>
                </a:solidFill>
                <a:effectLst/>
                <a:latin typeface="+mn-lt"/>
                <a:ea typeface="+mn-ea"/>
                <a:cs typeface="+mn-cs"/>
              </a:rPr>
              <a:t>/craftsman-house-plans-blog/a-retro-fit-of-suburbia/</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18</a:t>
            </a:fld>
            <a:endParaRPr lang="en-US"/>
          </a:p>
        </p:txBody>
      </p:sp>
    </p:spTree>
    <p:extLst>
      <p:ext uri="{BB962C8B-B14F-4D97-AF65-F5344CB8AC3E}">
        <p14:creationId xmlns:p14="http://schemas.microsoft.com/office/powerpoint/2010/main" val="1152792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Again, remember that your RLA is a team and bet that there are some natural researchers out there.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They have already reviewed these steps in theory. Make this discussion practical. One option is to discuss the steps and then put the participants in small groups to identify how they would apply the steps in their own community using a land use CIP idea (it does not have to be the CIP they ultimately work on). There is a lot of discussion in the following slides. Check on your time and manage the discussion on each slide accordingly. Depending on the group you may spend more than one session on this topic.</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19</a:t>
            </a:fld>
            <a:endParaRPr lang="en-US"/>
          </a:p>
        </p:txBody>
      </p:sp>
    </p:spTree>
    <p:extLst>
      <p:ext uri="{BB962C8B-B14F-4D97-AF65-F5344CB8AC3E}">
        <p14:creationId xmlns:p14="http://schemas.microsoft.com/office/powerpoint/2010/main" val="372230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Brief review of agenda.</a:t>
            </a:r>
          </a:p>
        </p:txBody>
      </p:sp>
      <p:sp>
        <p:nvSpPr>
          <p:cNvPr id="4" name="Slide Number Placeholder 3"/>
          <p:cNvSpPr>
            <a:spLocks noGrp="1"/>
          </p:cNvSpPr>
          <p:nvPr>
            <p:ph type="sldNum" sz="quarter" idx="10"/>
          </p:nvPr>
        </p:nvSpPr>
        <p:spPr/>
        <p:txBody>
          <a:bodyPr/>
          <a:lstStyle/>
          <a:p>
            <a:fld id="{74B60785-9338-114B-891F-4D52A71C2C76}" type="slidenum">
              <a:rPr lang="en-US" smtClean="0"/>
              <a:t>2</a:t>
            </a:fld>
            <a:endParaRPr lang="en-US"/>
          </a:p>
        </p:txBody>
      </p:sp>
    </p:spTree>
    <p:extLst>
      <p:ext uri="{BB962C8B-B14F-4D97-AF65-F5344CB8AC3E}">
        <p14:creationId xmlns:p14="http://schemas.microsoft.com/office/powerpoint/2010/main" val="1005837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Otherwise known as neighborhood organizing: talking to people, listening and sharing your concerns, and analyzing the information you received.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20</a:t>
            </a:fld>
            <a:endParaRPr lang="en-US"/>
          </a:p>
        </p:txBody>
      </p:sp>
    </p:spTree>
    <p:extLst>
      <p:ext uri="{BB962C8B-B14F-4D97-AF65-F5344CB8AC3E}">
        <p14:creationId xmlns:p14="http://schemas.microsoft.com/office/powerpoint/2010/main" val="3085608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the value of having a well-organized plan. How does it help? Who should develop it and who should have a copy of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Hint: the answer to the last two questions is EVERYONE!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21</a:t>
            </a:fld>
            <a:endParaRPr lang="en-US"/>
          </a:p>
        </p:txBody>
      </p:sp>
    </p:spTree>
    <p:extLst>
      <p:ext uri="{BB962C8B-B14F-4D97-AF65-F5344CB8AC3E}">
        <p14:creationId xmlns:p14="http://schemas.microsoft.com/office/powerpoint/2010/main" val="3855370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Discuss different ways to frame a message. Think about who you are trying to influence. In this case it is elected city officials and community planners, how can you deliver your message in a way that makes them pay attention?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Let people know there are actual strategies already created that they can find in the Deep Dive and that you have in the Digital Library.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22</a:t>
            </a:fld>
            <a:endParaRPr lang="en-US"/>
          </a:p>
        </p:txBody>
      </p:sp>
    </p:spTree>
    <p:extLst>
      <p:ext uri="{BB962C8B-B14F-4D97-AF65-F5344CB8AC3E}">
        <p14:creationId xmlns:p14="http://schemas.microsoft.com/office/powerpoint/2010/main" val="1490400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We are learning that everything is interconnected so think outside the box and get creative about who your partners can be.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Who are the players in your neighborhood and why? Get some examples of non-traditional partners. For example, why would the neighborhood pastor, Imam, or other faith leader be interested in a partnership with the owner of a local fast-food franchise?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23</a:t>
            </a:fld>
            <a:endParaRPr lang="en-US"/>
          </a:p>
        </p:txBody>
      </p:sp>
    </p:spTree>
    <p:extLst>
      <p:ext uri="{BB962C8B-B14F-4D97-AF65-F5344CB8AC3E}">
        <p14:creationId xmlns:p14="http://schemas.microsoft.com/office/powerpoint/2010/main" val="1398413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Focus on relationships. At the end of the day, it comes down to a human being (or a small group of them) making a decision.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24</a:t>
            </a:fld>
            <a:endParaRPr lang="en-US"/>
          </a:p>
        </p:txBody>
      </p:sp>
    </p:spTree>
    <p:extLst>
      <p:ext uri="{BB962C8B-B14F-4D97-AF65-F5344CB8AC3E}">
        <p14:creationId xmlns:p14="http://schemas.microsoft.com/office/powerpoint/2010/main" val="153356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Persistence is one of the most potent weapons at your disposal and it is low-cost! Land use changes can take years to complete so patience is necessary for this type of change strategy.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25</a:t>
            </a:fld>
            <a:endParaRPr lang="en-US"/>
          </a:p>
        </p:txBody>
      </p:sp>
    </p:spTree>
    <p:extLst>
      <p:ext uri="{BB962C8B-B14F-4D97-AF65-F5344CB8AC3E}">
        <p14:creationId xmlns:p14="http://schemas.microsoft.com/office/powerpoint/2010/main" val="3258515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How does social capital help you? What social capital do you contribute to friends, neighbors, and families?</a:t>
            </a:r>
          </a:p>
        </p:txBody>
      </p:sp>
      <p:sp>
        <p:nvSpPr>
          <p:cNvPr id="4" name="Slide Number Placeholder 3"/>
          <p:cNvSpPr>
            <a:spLocks noGrp="1"/>
          </p:cNvSpPr>
          <p:nvPr>
            <p:ph type="sldNum" sz="quarter" idx="10"/>
          </p:nvPr>
        </p:nvSpPr>
        <p:spPr/>
        <p:txBody>
          <a:bodyPr/>
          <a:lstStyle/>
          <a:p>
            <a:fld id="{74B60785-9338-114B-891F-4D52A71C2C76}" type="slidenum">
              <a:rPr lang="en-US" smtClean="0"/>
              <a:t>26</a:t>
            </a:fld>
            <a:endParaRPr lang="en-US"/>
          </a:p>
        </p:txBody>
      </p:sp>
    </p:spTree>
    <p:extLst>
      <p:ext uri="{BB962C8B-B14F-4D97-AF65-F5344CB8AC3E}">
        <p14:creationId xmlns:p14="http://schemas.microsoft.com/office/powerpoint/2010/main" val="368979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Review </a:t>
            </a:r>
            <a:r>
              <a:rPr lang="en-US" sz="1200" i="1" kern="1200" dirty="0">
                <a:solidFill>
                  <a:schemeClr val="tx1"/>
                </a:solidFill>
                <a:effectLst/>
                <a:latin typeface="+mn-lt"/>
                <a:ea typeface="+mn-ea"/>
                <a:cs typeface="+mn-cs"/>
              </a:rPr>
              <a:t>Live Well San Diego’s</a:t>
            </a:r>
            <a:r>
              <a:rPr lang="en-US" sz="1200" kern="1200" dirty="0">
                <a:solidFill>
                  <a:schemeClr val="tx1"/>
                </a:solidFill>
                <a:effectLst/>
                <a:latin typeface="+mn-lt"/>
                <a:ea typeface="+mn-ea"/>
                <a:cs typeface="+mn-cs"/>
              </a:rPr>
              <a:t> goals, safety is a primary issue, this is a tool that can help people address it</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You may choose to use the law enforcement perspective on Crime Prevention Through Environmental Design (CPTED) video located in the Deep Dive or have a guest speaker (law enforcement, neighborhood watch captain, or architect/urban planner).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27</a:t>
            </a:fld>
            <a:endParaRPr lang="en-US"/>
          </a:p>
        </p:txBody>
      </p:sp>
    </p:spTree>
    <p:extLst>
      <p:ext uri="{BB962C8B-B14F-4D97-AF65-F5344CB8AC3E}">
        <p14:creationId xmlns:p14="http://schemas.microsoft.com/office/powerpoint/2010/main" val="307202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examples in their neighborhood and potential ideas to improve CPTED.</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If you are not familiar with the neighborhood, take time to explore the community so you have some examples to share and can be more familiar with the examples presented by the group. </a:t>
            </a:r>
          </a:p>
          <a:p>
            <a:endParaRPr lang="en-US" b="0" i="1" dirty="0"/>
          </a:p>
        </p:txBody>
      </p:sp>
      <p:sp>
        <p:nvSpPr>
          <p:cNvPr id="4" name="Slide Number Placeholder 3"/>
          <p:cNvSpPr>
            <a:spLocks noGrp="1"/>
          </p:cNvSpPr>
          <p:nvPr>
            <p:ph type="sldNum" sz="quarter" idx="10"/>
          </p:nvPr>
        </p:nvSpPr>
        <p:spPr/>
        <p:txBody>
          <a:bodyPr/>
          <a:lstStyle/>
          <a:p>
            <a:fld id="{74B60785-9338-114B-891F-4D52A71C2C76}" type="slidenum">
              <a:rPr lang="en-US" smtClean="0"/>
              <a:t>28</a:t>
            </a:fld>
            <a:endParaRPr lang="en-US"/>
          </a:p>
        </p:txBody>
      </p:sp>
    </p:spTree>
    <p:extLst>
      <p:ext uri="{BB962C8B-B14F-4D97-AF65-F5344CB8AC3E}">
        <p14:creationId xmlns:p14="http://schemas.microsoft.com/office/powerpoint/2010/main" val="3007422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examples in their neighborhood and potential ideas to improve CPTED.</a:t>
            </a:r>
            <a:r>
              <a:rPr lang="en-US" dirty="0">
                <a:effectLst/>
              </a:rPr>
              <a:t> </a:t>
            </a:r>
            <a:endParaRPr lang="en-US" b="1" dirty="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29</a:t>
            </a:fld>
            <a:endParaRPr lang="en-US"/>
          </a:p>
        </p:txBody>
      </p:sp>
    </p:spTree>
    <p:extLst>
      <p:ext uri="{BB962C8B-B14F-4D97-AF65-F5344CB8AC3E}">
        <p14:creationId xmlns:p14="http://schemas.microsoft.com/office/powerpoint/2010/main" val="4287703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Use the resources in the Digital Library to choose an icebreaker activity for your group.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Did anyone have any “aha” moments this week, if the facilitator had an “aha” moment share it here.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Choose ice breaker and other activities based on your observations of the group and community. There may be emerging ideas or areas that you can support or help develop a skill with the right icebreaker activity (found in the Ice Breaker section of your Digital Library or borrow the book, </a:t>
            </a:r>
            <a:r>
              <a:rPr lang="en-US" sz="1200" i="1" kern="1200" dirty="0">
                <a:solidFill>
                  <a:schemeClr val="tx1"/>
                </a:solidFill>
                <a:effectLst/>
                <a:latin typeface="+mn-lt"/>
                <a:ea typeface="+mn-ea"/>
                <a:cs typeface="+mn-cs"/>
              </a:rPr>
              <a:t>Great Group Games </a:t>
            </a:r>
            <a:r>
              <a:rPr lang="en-US" sz="1200" kern="1200" dirty="0">
                <a:solidFill>
                  <a:schemeClr val="tx1"/>
                </a:solidFill>
                <a:effectLst/>
                <a:latin typeface="+mn-lt"/>
                <a:ea typeface="+mn-ea"/>
                <a:cs typeface="+mn-cs"/>
              </a:rPr>
              <a:t>from the Resource Library). If you have not already done so, connect with other facilitators to share ideas, challenges, and successes. </a:t>
            </a:r>
          </a:p>
        </p:txBody>
      </p:sp>
      <p:sp>
        <p:nvSpPr>
          <p:cNvPr id="4" name="Slide Number Placeholder 3"/>
          <p:cNvSpPr>
            <a:spLocks noGrp="1"/>
          </p:cNvSpPr>
          <p:nvPr>
            <p:ph type="sldNum" sz="quarter" idx="10"/>
          </p:nvPr>
        </p:nvSpPr>
        <p:spPr/>
        <p:txBody>
          <a:bodyPr/>
          <a:lstStyle/>
          <a:p>
            <a:fld id="{74B60785-9338-114B-891F-4D52A71C2C76}" type="slidenum">
              <a:rPr lang="en-US" smtClean="0"/>
              <a:t>3</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Shows that how a community is built affects people’s health.</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http://www.cdc.gov/healthyplaces/healthy_comm_design.htm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30</a:t>
            </a:fld>
            <a:endParaRPr lang="en-US"/>
          </a:p>
        </p:txBody>
      </p:sp>
    </p:spTree>
    <p:extLst>
      <p:ext uri="{BB962C8B-B14F-4D97-AF65-F5344CB8AC3E}">
        <p14:creationId xmlns:p14="http://schemas.microsoft.com/office/powerpoint/2010/main" val="904548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RLA Success! These boxes in El Cajon, painted by local artists, add beauty and a sense of pride to the neighborhoods and prevents graffiti.</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31</a:t>
            </a:fld>
            <a:endParaRPr lang="en-US"/>
          </a:p>
        </p:txBody>
      </p:sp>
    </p:spTree>
    <p:extLst>
      <p:ext uri="{BB962C8B-B14F-4D97-AF65-F5344CB8AC3E}">
        <p14:creationId xmlns:p14="http://schemas.microsoft.com/office/powerpoint/2010/main" val="2706974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Any outstanding questions? Let the group know that if they want more information you can email them more resources, or use your thumb drive to put materials from the Digital Library onto their computer. And ask them to share if they come across good information to add to the library.</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32</a:t>
            </a:fld>
            <a:endParaRPr lang="en-US"/>
          </a:p>
        </p:txBody>
      </p:sp>
    </p:spTree>
    <p:extLst>
      <p:ext uri="{BB962C8B-B14F-4D97-AF65-F5344CB8AC3E}">
        <p14:creationId xmlns:p14="http://schemas.microsoft.com/office/powerpoint/2010/main" val="1932101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33</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Basic review of the previous section.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Check in with the group to see if they have any questions from the last session. Ask about any of the connections they may have noticed or ideas they might have had from their readings of Section 2.1 Supporting Health and Section 2.2 Land Use about how both effect their neighborhood.</a:t>
            </a:r>
          </a:p>
        </p:txBody>
      </p:sp>
      <p:sp>
        <p:nvSpPr>
          <p:cNvPr id="4" name="Slide Number Placeholder 3"/>
          <p:cNvSpPr>
            <a:spLocks noGrp="1"/>
          </p:cNvSpPr>
          <p:nvPr>
            <p:ph type="sldNum" sz="quarter" idx="10"/>
          </p:nvPr>
        </p:nvSpPr>
        <p:spPr/>
        <p:txBody>
          <a:bodyPr/>
          <a:lstStyle/>
          <a:p>
            <a:fld id="{74B60785-9338-114B-891F-4D52A71C2C76}" type="slidenum">
              <a:rPr lang="en-US" smtClean="0"/>
              <a:t>4</a:t>
            </a:fld>
            <a:endParaRPr lang="en-US"/>
          </a:p>
        </p:txBody>
      </p:sp>
    </p:spTree>
    <p:extLst>
      <p:ext uri="{BB962C8B-B14F-4D97-AF65-F5344CB8AC3E}">
        <p14:creationId xmlns:p14="http://schemas.microsoft.com/office/powerpoint/2010/main" val="3545993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We are working our way through strategies that support health on a community and society level. Give the group a reminder that they are doing high level learning about complex issues, so this is a great place to ask questions and think through challenges together.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5</a:t>
            </a:fld>
            <a:endParaRPr lang="en-US"/>
          </a:p>
        </p:txBody>
      </p:sp>
    </p:spTree>
    <p:extLst>
      <p:ext uri="{BB962C8B-B14F-4D97-AF65-F5344CB8AC3E}">
        <p14:creationId xmlns:p14="http://schemas.microsoft.com/office/powerpoint/2010/main" val="3398123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Land Use and community planning are very complicated, but help make it practical for the group by using laymen's terms and by referring to further information in the Deep Dive. This activity in particular is related to Active Transportation and Land Use so it is also a preview for the next reading assignment and training session.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the question above and then expand to get to the underlying reasons behind why we make the decisions we make. </a:t>
            </a:r>
          </a:p>
          <a:p>
            <a:r>
              <a:rPr lang="en-US" sz="1200" kern="1200" dirty="0">
                <a:solidFill>
                  <a:schemeClr val="tx1"/>
                </a:solidFill>
                <a:effectLst/>
                <a:latin typeface="+mn-lt"/>
                <a:ea typeface="+mn-ea"/>
                <a:cs typeface="+mn-cs"/>
              </a:rPr>
              <a:t> </a:t>
            </a:r>
          </a:p>
          <a:p>
            <a:pPr marL="228600" lvl="0" indent="-228600">
              <a:buFont typeface="+mj-lt"/>
              <a:buAutoNum type="arabicPeriod"/>
            </a:pPr>
            <a:r>
              <a:rPr lang="en-US" sz="1200" kern="1200" dirty="0">
                <a:solidFill>
                  <a:schemeClr val="tx1"/>
                </a:solidFill>
                <a:effectLst/>
                <a:latin typeface="+mn-lt"/>
                <a:ea typeface="+mn-ea"/>
                <a:cs typeface="+mn-cs"/>
              </a:rPr>
              <a:t>For those who drove, why did you drive? Explain that, as the facilitator, you want to understand a little more about the community context, e.g., was the location too far away to walk? Is transit unreliable, too expensive, or not available in the community? Are there bike lanes and good sidewalks? </a:t>
            </a:r>
          </a:p>
          <a:p>
            <a:pPr marL="228600" lvl="0" indent="-228600">
              <a:buFont typeface="+mj-lt"/>
              <a:buAutoNum type="arabicPeriod"/>
            </a:pPr>
            <a:r>
              <a:rPr lang="en-US" sz="1200" kern="1200" dirty="0">
                <a:solidFill>
                  <a:schemeClr val="tx1"/>
                </a:solidFill>
                <a:effectLst/>
                <a:latin typeface="+mn-lt"/>
                <a:ea typeface="+mn-ea"/>
                <a:cs typeface="+mn-cs"/>
              </a:rPr>
              <a:t>Our meeting here today is just one example of getting from place to place, how often are you able to utilize different modes of transportation? Why or why not? </a:t>
            </a:r>
          </a:p>
          <a:p>
            <a:pPr marL="228600" lvl="0" indent="-228600">
              <a:buFont typeface="+mj-lt"/>
              <a:buAutoNum type="arabicPeriod"/>
            </a:pPr>
            <a:r>
              <a:rPr lang="en-US" sz="1200" kern="1200" dirty="0">
                <a:solidFill>
                  <a:schemeClr val="tx1"/>
                </a:solidFill>
                <a:effectLst/>
                <a:latin typeface="+mn-lt"/>
                <a:ea typeface="+mn-ea"/>
                <a:cs typeface="+mn-cs"/>
              </a:rPr>
              <a:t>Discuss the ways the built environment influences transportation decisions and how our communities are designed that either expands or limits our transportation choices. </a:t>
            </a:r>
          </a:p>
        </p:txBody>
      </p:sp>
      <p:sp>
        <p:nvSpPr>
          <p:cNvPr id="4" name="Slide Number Placeholder 3"/>
          <p:cNvSpPr>
            <a:spLocks noGrp="1"/>
          </p:cNvSpPr>
          <p:nvPr>
            <p:ph type="sldNum" sz="quarter" idx="10"/>
          </p:nvPr>
        </p:nvSpPr>
        <p:spPr/>
        <p:txBody>
          <a:bodyPr/>
          <a:lstStyle/>
          <a:p>
            <a:fld id="{74B60785-9338-114B-891F-4D52A71C2C76}" type="slidenum">
              <a:rPr lang="en-US" smtClean="0"/>
              <a:t>6</a:t>
            </a:fld>
            <a:endParaRPr lang="en-US"/>
          </a:p>
        </p:txBody>
      </p:sp>
    </p:spTree>
    <p:extLst>
      <p:ext uri="{BB962C8B-B14F-4D97-AF65-F5344CB8AC3E}">
        <p14:creationId xmlns:p14="http://schemas.microsoft.com/office/powerpoint/2010/main" val="774304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Review what land use and community planning are and emphasize that the community planning process includes a public hearing. This is the point in the decision-making process that is designed for hearing the voices of the community. If people do not speak up it is less likely that their needs will be met.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what they learned about land use in their reading. Did they have any ideas about how land use and built environment decisions were being made in their community and how they are being implemented? Talk about what parts of their neighborhoods they enjoy and what improvements they would like to see.</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7</a:t>
            </a:fld>
            <a:endParaRPr lang="en-US"/>
          </a:p>
        </p:txBody>
      </p:sp>
    </p:spTree>
    <p:extLst>
      <p:ext uri="{BB962C8B-B14F-4D97-AF65-F5344CB8AC3E}">
        <p14:creationId xmlns:p14="http://schemas.microsoft.com/office/powerpoint/2010/main" val="25508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It looks complicated and frankly, it is complicated. Remind your group that they are part of a supportive team of people working together. You do not have to know all of the answers to begin making positive changes in your community.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8</a:t>
            </a:fld>
            <a:endParaRPr lang="en-US"/>
          </a:p>
        </p:txBody>
      </p:sp>
    </p:spTree>
    <p:extLst>
      <p:ext uri="{BB962C8B-B14F-4D97-AF65-F5344CB8AC3E}">
        <p14:creationId xmlns:p14="http://schemas.microsoft.com/office/powerpoint/2010/main" val="183294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Review built environments.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for any observations about this photo and the built environment it represents. </a:t>
            </a:r>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9</a:t>
            </a:fld>
            <a:endParaRPr lang="en-US"/>
          </a:p>
        </p:txBody>
      </p:sp>
    </p:spTree>
    <p:extLst>
      <p:ext uri="{BB962C8B-B14F-4D97-AF65-F5344CB8AC3E}">
        <p14:creationId xmlns:p14="http://schemas.microsoft.com/office/powerpoint/2010/main" val="3726531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t>9/23/2016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79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9/23/2016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9/23/2016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t>9/23/2016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9/23/2016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1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9/23/2016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9/23/2016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9/23/2016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9/23/2016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t>9/23/2016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9/23/2016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t>9/23/2016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9/23/2016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9/23/2016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t>9/23/2016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9/23/2016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9/23/2016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9/23/2016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518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9/23/2016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9/23/2016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9/23/2016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9/23/2016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t>9/23/2016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4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t>9/23/2016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9/23/2016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9/23/2016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t>9/23/2016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182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9/23/2016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9/23/2016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9/23/2016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9/23/2016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9/23/2016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91088"/>
            <a:ext cx="4831443"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9/23/2016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457200" rtl="0" eaLnBrk="1" latinLnBrk="0" hangingPunct="1">
        <a:lnSpc>
          <a:spcPct val="90000"/>
        </a:lnSpc>
        <a:spcBef>
          <a:spcPct val="0"/>
        </a:spcBef>
        <a:buNone/>
        <a:defRPr sz="2800" b="1"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9/23/2016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err="1"/>
              <a:t>Mục</a:t>
            </a:r>
            <a:r>
              <a:rPr lang="en-US" spc="310" dirty="0"/>
              <a:t> 2: </a:t>
            </a:r>
            <a:r>
              <a:rPr lang="en-US" spc="310" dirty="0" err="1"/>
              <a:t>chiến</a:t>
            </a:r>
            <a:r>
              <a:rPr lang="en-US" spc="310" dirty="0"/>
              <a:t> </a:t>
            </a:r>
            <a:r>
              <a:rPr lang="en-US" spc="310" dirty="0" err="1"/>
              <a:t>lược</a:t>
            </a:r>
            <a:endParaRPr lang="en-US" spc="310" dirty="0"/>
          </a:p>
        </p:txBody>
      </p:sp>
      <p:sp>
        <p:nvSpPr>
          <p:cNvPr id="5" name="Subtitle 4"/>
          <p:cNvSpPr>
            <a:spLocks noGrp="1"/>
          </p:cNvSpPr>
          <p:nvPr>
            <p:ph type="subTitle" idx="1"/>
          </p:nvPr>
        </p:nvSpPr>
        <p:spPr/>
        <p:txBody>
          <a:bodyPr>
            <a:noAutofit/>
          </a:bodyPr>
          <a:lstStyle/>
          <a:p>
            <a:r>
              <a:rPr lang="en-US" sz="5400" dirty="0" err="1"/>
              <a:t>Sử</a:t>
            </a:r>
            <a:r>
              <a:rPr lang="en-US" sz="5400" dirty="0"/>
              <a:t> </a:t>
            </a:r>
            <a:r>
              <a:rPr lang="en-US" sz="5400" dirty="0" err="1"/>
              <a:t>dụng</a:t>
            </a:r>
            <a:r>
              <a:rPr lang="en-US" sz="5400" dirty="0"/>
              <a:t> </a:t>
            </a:r>
            <a:r>
              <a:rPr lang="en-US" sz="5400" dirty="0" err="1"/>
              <a:t>đất</a:t>
            </a:r>
            <a:endParaRPr lang="en-US" sz="5400" dirty="0"/>
          </a:p>
        </p:txBody>
      </p:sp>
    </p:spTree>
    <p:extLst>
      <p:ext uri="{BB962C8B-B14F-4D97-AF65-F5344CB8AC3E}">
        <p14:creationId xmlns:p14="http://schemas.microsoft.com/office/powerpoint/2010/main" val="33725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Môi</a:t>
            </a:r>
            <a:r>
              <a:rPr lang="en-US" dirty="0"/>
              <a:t> </a:t>
            </a:r>
            <a:r>
              <a:rPr lang="en-US" dirty="0" err="1"/>
              <a:t>trường</a:t>
            </a:r>
            <a:r>
              <a:rPr lang="en-US" dirty="0"/>
              <a:t> </a:t>
            </a:r>
            <a:r>
              <a:rPr lang="en-US" dirty="0" err="1"/>
              <a:t>đã</a:t>
            </a:r>
            <a:r>
              <a:rPr lang="en-US" dirty="0"/>
              <a:t> </a:t>
            </a:r>
            <a:r>
              <a:rPr lang="en-US" dirty="0" err="1"/>
              <a:t>xây</a:t>
            </a:r>
            <a:r>
              <a:rPr lang="en-US" dirty="0"/>
              <a:t> </a:t>
            </a:r>
            <a:r>
              <a:rPr lang="en-US" dirty="0" err="1"/>
              <a:t>dựng</a:t>
            </a:r>
            <a:endParaRPr lang="en-US" dirty="0"/>
          </a:p>
        </p:txBody>
      </p:sp>
      <p:pic>
        <p:nvPicPr>
          <p:cNvPr id="5" name="Content Placeholder 4" descr="Complete Streets.jpg"/>
          <p:cNvPicPr>
            <a:picLocks noGrp="1" noChangeAspect="1"/>
          </p:cNvPicPr>
          <p:nvPr>
            <p:ph idx="1"/>
          </p:nvPr>
        </p:nvPicPr>
        <p:blipFill>
          <a:blip r:embed="rId3">
            <a:extLst>
              <a:ext uri="{28A0092B-C50C-407E-A947-70E740481C1C}">
                <a14:useLocalDpi xmlns:a14="http://schemas.microsoft.com/office/drawing/2010/main" val="0"/>
              </a:ext>
            </a:extLst>
          </a:blip>
          <a:srcRect t="9345" b="9345"/>
          <a:stretch>
            <a:fillRect/>
          </a:stretch>
        </p:blipFill>
        <p:spPr>
          <a:xfrm>
            <a:off x="693056" y="1558473"/>
            <a:ext cx="7993743" cy="4718956"/>
          </a:xfrm>
        </p:spPr>
      </p:pic>
    </p:spTree>
    <p:extLst>
      <p:ext uri="{BB962C8B-B14F-4D97-AF65-F5344CB8AC3E}">
        <p14:creationId xmlns:p14="http://schemas.microsoft.com/office/powerpoint/2010/main" val="3095014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Tiếp</a:t>
            </a:r>
            <a:r>
              <a:rPr lang="en-US" dirty="0"/>
              <a:t> </a:t>
            </a:r>
            <a:r>
              <a:rPr lang="en-US" dirty="0" err="1"/>
              <a:t>cận</a:t>
            </a:r>
            <a:r>
              <a:rPr lang="en-US" dirty="0"/>
              <a:t> </a:t>
            </a:r>
            <a:r>
              <a:rPr lang="en-US" dirty="0" err="1"/>
              <a:t>thông</a:t>
            </a:r>
            <a:r>
              <a:rPr lang="en-US" dirty="0"/>
              <a:t> tin</a:t>
            </a:r>
          </a:p>
        </p:txBody>
      </p:sp>
      <p:sp>
        <p:nvSpPr>
          <p:cNvPr id="8" name="Text Placeholder 7"/>
          <p:cNvSpPr>
            <a:spLocks noGrp="1"/>
          </p:cNvSpPr>
          <p:nvPr>
            <p:ph type="body" sz="quarter" idx="13"/>
          </p:nvPr>
        </p:nvSpPr>
        <p:spPr/>
        <p:txBody>
          <a:bodyPr/>
          <a:lstStyle/>
          <a:p>
            <a:r>
              <a:rPr lang="en-US" sz="2200" dirty="0" err="1"/>
              <a:t>Cách</a:t>
            </a:r>
            <a:r>
              <a:rPr lang="en-US" sz="2200" dirty="0"/>
              <a:t> </a:t>
            </a:r>
            <a:r>
              <a:rPr lang="en-US" sz="2200" dirty="0" err="1"/>
              <a:t>tiếp</a:t>
            </a:r>
            <a:r>
              <a:rPr lang="en-US" sz="2200" dirty="0"/>
              <a:t> </a:t>
            </a:r>
            <a:r>
              <a:rPr lang="en-US" sz="2200" dirty="0" err="1"/>
              <a:t>cận</a:t>
            </a:r>
            <a:r>
              <a:rPr lang="en-US" sz="2200" dirty="0"/>
              <a:t> </a:t>
            </a:r>
            <a:r>
              <a:rPr lang="en-US" sz="2200" dirty="0" err="1"/>
              <a:t>tài</a:t>
            </a:r>
            <a:r>
              <a:rPr lang="en-US" sz="2200" dirty="0"/>
              <a:t> </a:t>
            </a:r>
            <a:r>
              <a:rPr lang="en-US" sz="2200" dirty="0" err="1"/>
              <a:t>liệu</a:t>
            </a:r>
            <a:r>
              <a:rPr lang="en-US" sz="2200" dirty="0"/>
              <a:t> </a:t>
            </a:r>
            <a:r>
              <a:rPr lang="en-US" sz="2200" dirty="0" err="1"/>
              <a:t>kế</a:t>
            </a:r>
            <a:r>
              <a:rPr lang="en-US" sz="2200" dirty="0"/>
              <a:t> </a:t>
            </a:r>
            <a:r>
              <a:rPr lang="en-US" sz="2200" dirty="0" err="1"/>
              <a:t>hoạch</a:t>
            </a:r>
            <a:r>
              <a:rPr lang="en-US" sz="2200" dirty="0"/>
              <a:t> </a:t>
            </a:r>
            <a:r>
              <a:rPr lang="en-US" sz="2200" dirty="0" err="1"/>
              <a:t>địa</a:t>
            </a:r>
            <a:r>
              <a:rPr lang="en-US" sz="2200" dirty="0"/>
              <a:t> </a:t>
            </a:r>
            <a:r>
              <a:rPr lang="en-US" sz="2200" dirty="0" err="1"/>
              <a:t>phương</a:t>
            </a:r>
            <a:endParaRPr lang="en-US" sz="2200" dirty="0"/>
          </a:p>
        </p:txBody>
      </p:sp>
      <p:sp>
        <p:nvSpPr>
          <p:cNvPr id="7" name="Content Placeholder 6"/>
          <p:cNvSpPr>
            <a:spLocks noGrp="1"/>
          </p:cNvSpPr>
          <p:nvPr>
            <p:ph idx="1"/>
          </p:nvPr>
        </p:nvSpPr>
        <p:spPr/>
        <p:txBody>
          <a:bodyPr>
            <a:normAutofit fontScale="85000" lnSpcReduction="20000"/>
          </a:bodyPr>
          <a:lstStyle/>
          <a:p>
            <a:pPr marL="0" lvl="0" indent="0">
              <a:buNone/>
            </a:pPr>
            <a:r>
              <a:rPr lang="en-US" sz="2800" dirty="0" err="1"/>
              <a:t>Bắt</a:t>
            </a:r>
            <a:r>
              <a:rPr lang="en-US" sz="2800" dirty="0"/>
              <a:t> </a:t>
            </a:r>
            <a:r>
              <a:rPr lang="en-US" sz="2800" dirty="0" err="1"/>
              <a:t>đầu</a:t>
            </a:r>
            <a:r>
              <a:rPr lang="en-US" sz="2800" dirty="0"/>
              <a:t> </a:t>
            </a:r>
            <a:r>
              <a:rPr lang="en-US" sz="2800" dirty="0" err="1"/>
              <a:t>tìm</a:t>
            </a:r>
            <a:r>
              <a:rPr lang="en-US" sz="2800" dirty="0"/>
              <a:t> </a:t>
            </a:r>
            <a:r>
              <a:rPr lang="en-US" sz="2800" dirty="0" err="1"/>
              <a:t>kiếm</a:t>
            </a:r>
            <a:r>
              <a:rPr lang="en-US" sz="2800" dirty="0"/>
              <a:t> </a:t>
            </a:r>
            <a:r>
              <a:rPr lang="en-US" sz="2800" dirty="0" err="1"/>
              <a:t>trực</a:t>
            </a:r>
            <a:r>
              <a:rPr lang="en-US" sz="2800" dirty="0"/>
              <a:t> </a:t>
            </a:r>
            <a:r>
              <a:rPr lang="en-US" sz="2800" dirty="0" err="1"/>
              <a:t>tuyến</a:t>
            </a:r>
            <a:r>
              <a:rPr lang="en-US" sz="2800" dirty="0"/>
              <a:t> </a:t>
            </a:r>
            <a:r>
              <a:rPr lang="en-US" sz="2800" dirty="0" err="1"/>
              <a:t>cho</a:t>
            </a:r>
            <a:r>
              <a:rPr lang="en-US" sz="2800" dirty="0"/>
              <a:t> “[</a:t>
            </a:r>
            <a:r>
              <a:rPr lang="en-US" sz="2800" dirty="0" err="1"/>
              <a:t>tên</a:t>
            </a:r>
            <a:r>
              <a:rPr lang="en-US" sz="2800" dirty="0"/>
              <a:t> </a:t>
            </a:r>
            <a:r>
              <a:rPr lang="en-US" sz="2800" dirty="0" err="1"/>
              <a:t>thành</a:t>
            </a:r>
            <a:r>
              <a:rPr lang="en-US" sz="2800" dirty="0"/>
              <a:t> </a:t>
            </a:r>
            <a:r>
              <a:rPr lang="en-US" sz="2800" dirty="0" err="1"/>
              <a:t>phố</a:t>
            </a:r>
            <a:r>
              <a:rPr lang="en-US" sz="2800" dirty="0"/>
              <a:t>] </a:t>
            </a:r>
            <a:r>
              <a:rPr lang="en-US" sz="2800" dirty="0" err="1"/>
              <a:t>kế</a:t>
            </a:r>
            <a:r>
              <a:rPr lang="en-US" sz="2800" dirty="0"/>
              <a:t> </a:t>
            </a:r>
            <a:r>
              <a:rPr lang="en-US" sz="2800" dirty="0" err="1"/>
              <a:t>hoạc</a:t>
            </a:r>
            <a:r>
              <a:rPr lang="en-US" sz="2800" dirty="0"/>
              <a:t> </a:t>
            </a:r>
            <a:r>
              <a:rPr lang="en-US" sz="2800" dirty="0" err="1"/>
              <a:t>chung</a:t>
            </a:r>
            <a:r>
              <a:rPr lang="en-US" sz="2800" dirty="0"/>
              <a:t>.”</a:t>
            </a:r>
          </a:p>
          <a:p>
            <a:pPr lvl="0"/>
            <a:r>
              <a:rPr lang="en-US" sz="2800" dirty="0" err="1"/>
              <a:t>Các</a:t>
            </a:r>
            <a:r>
              <a:rPr lang="en-US" sz="2800" dirty="0"/>
              <a:t> </a:t>
            </a:r>
            <a:r>
              <a:rPr lang="en-US" sz="2800" dirty="0" err="1"/>
              <a:t>loại</a:t>
            </a:r>
            <a:r>
              <a:rPr lang="en-US" sz="2800" dirty="0"/>
              <a:t> </a:t>
            </a:r>
            <a:r>
              <a:rPr lang="en-US" sz="2800" dirty="0" err="1"/>
              <a:t>dự</a:t>
            </a:r>
            <a:r>
              <a:rPr lang="en-US" sz="2800" dirty="0"/>
              <a:t> </a:t>
            </a:r>
            <a:r>
              <a:rPr lang="en-US" sz="2800" dirty="0" err="1"/>
              <a:t>án</a:t>
            </a:r>
            <a:r>
              <a:rPr lang="en-US" sz="2800" dirty="0"/>
              <a:t> </a:t>
            </a:r>
            <a:r>
              <a:rPr lang="en-US" sz="2800" dirty="0" err="1"/>
              <a:t>khác</a:t>
            </a:r>
            <a:r>
              <a:rPr lang="en-US" sz="2800" dirty="0"/>
              <a:t> </a:t>
            </a:r>
            <a:r>
              <a:rPr lang="en-US" sz="2800" dirty="0" err="1"/>
              <a:t>bao</a:t>
            </a:r>
            <a:r>
              <a:rPr lang="en-US" sz="2800" dirty="0"/>
              <a:t> </a:t>
            </a:r>
            <a:r>
              <a:rPr lang="en-US" sz="2800" dirty="0" err="1"/>
              <a:t>gồm</a:t>
            </a:r>
            <a:r>
              <a:rPr lang="en-US" sz="2800" dirty="0"/>
              <a:t>: </a:t>
            </a:r>
          </a:p>
          <a:p>
            <a:pPr marL="800100" lvl="1" indent="-342900">
              <a:buFont typeface="Arial" panose="020B0604020202020204" pitchFamily="34" charset="0"/>
              <a:buChar char="•"/>
            </a:pPr>
            <a:r>
              <a:rPr lang="en-US" sz="2300" dirty="0"/>
              <a:t>K</a:t>
            </a:r>
            <a:r>
              <a:rPr lang="vi-VN" sz="2300" dirty="0"/>
              <a:t>ế hoạch </a:t>
            </a:r>
            <a:r>
              <a:rPr lang="en-US" sz="2300" dirty="0"/>
              <a:t>chi </a:t>
            </a:r>
            <a:r>
              <a:rPr lang="en-US" sz="2300" dirty="0" err="1"/>
              <a:t>tiết</a:t>
            </a:r>
            <a:r>
              <a:rPr lang="en-US" sz="2300" dirty="0"/>
              <a:t> </a:t>
            </a:r>
            <a:r>
              <a:rPr lang="vi-VN" sz="2300" dirty="0"/>
              <a:t>hoặc </a:t>
            </a:r>
            <a:r>
              <a:rPr lang="en-US" sz="2300" dirty="0"/>
              <a:t>K</a:t>
            </a:r>
            <a:r>
              <a:rPr lang="vi-VN" sz="2300" dirty="0"/>
              <a:t>ế hoạch </a:t>
            </a:r>
            <a:r>
              <a:rPr lang="en-US" sz="2300" dirty="0" err="1"/>
              <a:t>trung</a:t>
            </a:r>
            <a:r>
              <a:rPr lang="en-US" sz="2300" dirty="0"/>
              <a:t> </a:t>
            </a:r>
            <a:r>
              <a:rPr lang="en-US" sz="2300" dirty="0" err="1"/>
              <a:t>tâm</a:t>
            </a:r>
            <a:endParaRPr lang="vi-VN" sz="2300" dirty="0"/>
          </a:p>
          <a:p>
            <a:pPr marL="800100" lvl="1" indent="-342900">
              <a:buFont typeface="Arial" panose="020B0604020202020204" pitchFamily="34" charset="0"/>
              <a:buChar char="•"/>
            </a:pPr>
            <a:r>
              <a:rPr lang="en-US" sz="2300" dirty="0"/>
              <a:t>K</a:t>
            </a:r>
            <a:r>
              <a:rPr lang="vi-VN" sz="2300" dirty="0"/>
              <a:t>ế hoạch tổng thể cho người đi bộ</a:t>
            </a:r>
          </a:p>
          <a:p>
            <a:pPr marL="800100" lvl="1" indent="-342900">
              <a:buFont typeface="Arial" panose="020B0604020202020204" pitchFamily="34" charset="0"/>
              <a:buChar char="•"/>
            </a:pPr>
            <a:r>
              <a:rPr lang="en-US" sz="2300" dirty="0"/>
              <a:t>K</a:t>
            </a:r>
            <a:r>
              <a:rPr lang="vi-VN" sz="2300" dirty="0"/>
              <a:t>ế hoạch tổng thể cho </a:t>
            </a:r>
            <a:r>
              <a:rPr lang="en-US" sz="2300" dirty="0" err="1"/>
              <a:t>cho</a:t>
            </a:r>
            <a:r>
              <a:rPr lang="en-US" sz="2300" dirty="0"/>
              <a:t> </a:t>
            </a:r>
            <a:r>
              <a:rPr lang="vi-VN" sz="2300" dirty="0"/>
              <a:t>xe đạp</a:t>
            </a:r>
          </a:p>
          <a:p>
            <a:pPr marL="800100" lvl="1" indent="-342900">
              <a:buFont typeface="Arial" panose="020B0604020202020204" pitchFamily="34" charset="0"/>
              <a:buChar char="•"/>
            </a:pPr>
            <a:r>
              <a:rPr lang="en-US" sz="2300" dirty="0"/>
              <a:t>K</a:t>
            </a:r>
            <a:r>
              <a:rPr lang="vi-VN" sz="2300" dirty="0"/>
              <a:t>ế hoạch tổng thể cho </a:t>
            </a:r>
            <a:r>
              <a:rPr lang="en-US" sz="2300" dirty="0" err="1"/>
              <a:t>cho</a:t>
            </a:r>
            <a:r>
              <a:rPr lang="en-US" sz="2300" dirty="0"/>
              <a:t> </a:t>
            </a:r>
            <a:r>
              <a:rPr lang="vi-VN" sz="2300" dirty="0"/>
              <a:t>công viên</a:t>
            </a:r>
          </a:p>
          <a:p>
            <a:pPr marL="800100" lvl="1" indent="-342900">
              <a:buFont typeface="Arial" panose="020B0604020202020204" pitchFamily="34" charset="0"/>
              <a:buChar char="•"/>
            </a:pPr>
            <a:r>
              <a:rPr lang="vi-VN" sz="2300" dirty="0"/>
              <a:t>Kế hoạch Nông nghiệp đô thị</a:t>
            </a:r>
            <a:endParaRPr lang="en-US" dirty="0"/>
          </a:p>
        </p:txBody>
      </p:sp>
      <p:pic>
        <p:nvPicPr>
          <p:cNvPr id="5" name="Picture 3" descr="C:\Users\acabal1\AppData\Local\Microsoft\Windows\Temporary Internet Files\Content.IE5\Y7EQ4JT2\MP90040489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400" b="90000" l="10000" r="90000"/>
                    </a14:imgEffect>
                  </a14:imgLayer>
                </a14:imgProps>
              </a:ext>
              <a:ext uri="{28A0092B-C50C-407E-A947-70E740481C1C}">
                <a14:useLocalDpi xmlns:a14="http://schemas.microsoft.com/office/drawing/2010/main" val="0"/>
              </a:ext>
            </a:extLst>
          </a:blip>
          <a:srcRect/>
          <a:stretch>
            <a:fillRect/>
          </a:stretch>
        </p:blipFill>
        <p:spPr bwMode="auto">
          <a:xfrm rot="20888153">
            <a:off x="5373567" y="4105240"/>
            <a:ext cx="4721062" cy="33721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88606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Cách</a:t>
            </a:r>
            <a:r>
              <a:rPr lang="en-US" dirty="0"/>
              <a:t> </a:t>
            </a:r>
            <a:r>
              <a:rPr lang="en-US" dirty="0" err="1"/>
              <a:t>tiếp</a:t>
            </a:r>
            <a:r>
              <a:rPr lang="en-US" dirty="0"/>
              <a:t> </a:t>
            </a:r>
            <a:r>
              <a:rPr lang="en-US" dirty="0" err="1"/>
              <a:t>cận</a:t>
            </a:r>
            <a:r>
              <a:rPr lang="en-US" dirty="0"/>
              <a:t> </a:t>
            </a:r>
            <a:r>
              <a:rPr lang="en-US" dirty="0" err="1"/>
              <a:t>tài</a:t>
            </a:r>
            <a:r>
              <a:rPr lang="en-US" dirty="0"/>
              <a:t> </a:t>
            </a:r>
            <a:r>
              <a:rPr lang="en-US" dirty="0" err="1"/>
              <a:t>liệu</a:t>
            </a:r>
            <a:r>
              <a:rPr lang="en-US" dirty="0"/>
              <a:t> </a:t>
            </a:r>
            <a:r>
              <a:rPr lang="en-US" dirty="0" err="1"/>
              <a:t>kế</a:t>
            </a:r>
            <a:r>
              <a:rPr lang="en-US" dirty="0"/>
              <a:t> </a:t>
            </a:r>
            <a:r>
              <a:rPr lang="en-US" dirty="0" err="1"/>
              <a:t>hoạch</a:t>
            </a:r>
            <a:r>
              <a:rPr lang="en-US" dirty="0"/>
              <a:t> </a:t>
            </a:r>
            <a:r>
              <a:rPr lang="en-US" dirty="0" err="1"/>
              <a:t>địa</a:t>
            </a:r>
            <a:r>
              <a:rPr lang="en-US" dirty="0"/>
              <a:t> </a:t>
            </a:r>
            <a:r>
              <a:rPr lang="en-US" dirty="0" err="1"/>
              <a:t>phương</a:t>
            </a:r>
            <a:endParaRPr lang="en-US" dirty="0"/>
          </a:p>
        </p:txBody>
      </p:sp>
      <p:sp>
        <p:nvSpPr>
          <p:cNvPr id="6" name="Text Placeholder 5"/>
          <p:cNvSpPr>
            <a:spLocks noGrp="1"/>
          </p:cNvSpPr>
          <p:nvPr>
            <p:ph type="body" sz="quarter" idx="13"/>
          </p:nvPr>
        </p:nvSpPr>
        <p:spPr>
          <a:xfrm>
            <a:off x="274320" y="1369786"/>
            <a:ext cx="8723376" cy="589641"/>
          </a:xfrm>
        </p:spPr>
        <p:txBody>
          <a:bodyPr/>
          <a:lstStyle/>
          <a:p>
            <a:r>
              <a:rPr lang="en-US" sz="2000" dirty="0" err="1"/>
              <a:t>Chèn</a:t>
            </a:r>
            <a:r>
              <a:rPr lang="en-US" sz="2000" dirty="0"/>
              <a:t> </a:t>
            </a:r>
            <a:r>
              <a:rPr lang="en-US" sz="2000" dirty="0" err="1"/>
              <a:t>ảnh</a:t>
            </a:r>
            <a:r>
              <a:rPr lang="en-US" sz="2000" dirty="0"/>
              <a:t> </a:t>
            </a:r>
            <a:r>
              <a:rPr lang="en-US" sz="2000" dirty="0" err="1"/>
              <a:t>chụp</a:t>
            </a:r>
            <a:r>
              <a:rPr lang="en-US" sz="2000" dirty="0"/>
              <a:t> </a:t>
            </a:r>
            <a:r>
              <a:rPr lang="en-US" sz="2000" dirty="0" err="1"/>
              <a:t>màn</a:t>
            </a:r>
            <a:r>
              <a:rPr lang="en-US" sz="2000" dirty="0"/>
              <a:t> </a:t>
            </a:r>
            <a:r>
              <a:rPr lang="en-US" sz="2000" dirty="0" err="1"/>
              <a:t>hình</a:t>
            </a:r>
            <a:r>
              <a:rPr lang="en-US" sz="2000" dirty="0"/>
              <a:t> </a:t>
            </a:r>
            <a:r>
              <a:rPr lang="en-US" sz="2000" dirty="0" err="1"/>
              <a:t>về</a:t>
            </a:r>
            <a:r>
              <a:rPr lang="en-US" sz="2000" dirty="0"/>
              <a:t> </a:t>
            </a:r>
            <a:r>
              <a:rPr lang="en-US" sz="2000" dirty="0" err="1"/>
              <a:t>trang</a:t>
            </a:r>
            <a:r>
              <a:rPr lang="en-US" sz="2000" dirty="0"/>
              <a:t> web </a:t>
            </a:r>
            <a:r>
              <a:rPr lang="en-US" sz="2000" dirty="0" err="1"/>
              <a:t>thành</a:t>
            </a:r>
            <a:r>
              <a:rPr lang="en-US" sz="2000" dirty="0"/>
              <a:t> </a:t>
            </a:r>
            <a:r>
              <a:rPr lang="en-US" sz="2000" dirty="0" err="1"/>
              <a:t>phố</a:t>
            </a:r>
            <a:r>
              <a:rPr lang="en-US" sz="2000" dirty="0"/>
              <a:t> </a:t>
            </a:r>
            <a:r>
              <a:rPr lang="en-US" sz="2000" dirty="0" err="1"/>
              <a:t>của</a:t>
            </a:r>
            <a:r>
              <a:rPr lang="en-US" sz="2000" dirty="0"/>
              <a:t> </a:t>
            </a:r>
            <a:r>
              <a:rPr lang="en-US" sz="2000" dirty="0" err="1"/>
              <a:t>quý</a:t>
            </a:r>
            <a:r>
              <a:rPr lang="en-US" sz="2000" dirty="0"/>
              <a:t> </a:t>
            </a:r>
            <a:r>
              <a:rPr lang="en-US" sz="2000" dirty="0" err="1"/>
              <a:t>vị</a:t>
            </a:r>
            <a:r>
              <a:rPr lang="en-US" sz="2000" dirty="0"/>
              <a:t> </a:t>
            </a:r>
          </a:p>
        </p:txBody>
      </p:sp>
      <p:sp>
        <p:nvSpPr>
          <p:cNvPr id="5" name="Content Placeholder 4"/>
          <p:cNvSpPr>
            <a:spLocks noGrp="1"/>
          </p:cNvSpPr>
          <p:nvPr>
            <p:ph idx="1"/>
          </p:nvPr>
        </p:nvSpPr>
        <p:spPr>
          <a:xfrm>
            <a:off x="693054" y="1959427"/>
            <a:ext cx="7993743" cy="4318001"/>
          </a:xfrm>
        </p:spPr>
        <p:txBody>
          <a:bodyPr/>
          <a:lstStyle/>
          <a:p>
            <a:r>
              <a:rPr lang="en-US" dirty="0" err="1"/>
              <a:t>Ví</a:t>
            </a:r>
            <a:r>
              <a:rPr lang="en-US" dirty="0"/>
              <a:t> </a:t>
            </a:r>
            <a:r>
              <a:rPr lang="en-US" dirty="0" err="1"/>
              <a:t>dụ</a:t>
            </a:r>
            <a:r>
              <a:rPr lang="en-US" dirty="0"/>
              <a:t>:</a:t>
            </a:r>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46" y="2673847"/>
            <a:ext cx="6328109" cy="3490488"/>
          </a:xfrm>
          <a:prstGeom prst="rect">
            <a:avLst/>
          </a:prstGeom>
        </p:spPr>
      </p:pic>
    </p:spTree>
    <p:extLst>
      <p:ext uri="{BB962C8B-B14F-4D97-AF65-F5344CB8AC3E}">
        <p14:creationId xmlns:p14="http://schemas.microsoft.com/office/powerpoint/2010/main" val="2570976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Phát</a:t>
            </a:r>
            <a:r>
              <a:rPr lang="en-US" dirty="0"/>
              <a:t> </a:t>
            </a:r>
            <a:r>
              <a:rPr lang="en-US" dirty="0" err="1"/>
              <a:t>triển</a:t>
            </a:r>
            <a:r>
              <a:rPr lang="en-US" dirty="0"/>
              <a:t>/</a:t>
            </a:r>
            <a:r>
              <a:rPr lang="en-US" dirty="0" err="1"/>
              <a:t>tái</a:t>
            </a:r>
            <a:r>
              <a:rPr lang="en-US" dirty="0"/>
              <a:t> </a:t>
            </a:r>
            <a:r>
              <a:rPr lang="en-US" dirty="0" err="1"/>
              <a:t>phát</a:t>
            </a:r>
            <a:r>
              <a:rPr lang="en-US" dirty="0"/>
              <a:t> </a:t>
            </a:r>
            <a:r>
              <a:rPr lang="en-US" dirty="0" err="1"/>
              <a:t>triển</a:t>
            </a:r>
            <a:endParaRPr lang="en-US" dirty="0"/>
          </a:p>
        </p:txBody>
      </p:sp>
      <p:sp>
        <p:nvSpPr>
          <p:cNvPr id="13" name="Text Placeholder 12"/>
          <p:cNvSpPr>
            <a:spLocks noGrp="1"/>
          </p:cNvSpPr>
          <p:nvPr>
            <p:ph type="body" idx="1"/>
          </p:nvPr>
        </p:nvSpPr>
        <p:spPr>
          <a:xfrm>
            <a:off x="457200" y="1535113"/>
            <a:ext cx="8229600" cy="639762"/>
          </a:xfrm>
        </p:spPr>
        <p:txBody>
          <a:bodyPr>
            <a:normAutofit/>
          </a:bodyPr>
          <a:lstStyle/>
          <a:p>
            <a:r>
              <a:rPr lang="en-US" sz="2400" dirty="0" err="1"/>
              <a:t>Khu</a:t>
            </a:r>
            <a:r>
              <a:rPr lang="en-US" sz="2400" dirty="0"/>
              <a:t> </a:t>
            </a:r>
            <a:r>
              <a:rPr lang="en-US" sz="2400" dirty="0" err="1"/>
              <a:t>đất</a:t>
            </a:r>
            <a:r>
              <a:rPr lang="en-US" sz="2400" dirty="0"/>
              <a:t> </a:t>
            </a:r>
            <a:r>
              <a:rPr lang="en-US" sz="2400" dirty="0" err="1"/>
              <a:t>hoang</a:t>
            </a:r>
            <a:endParaRPr lang="en-US" sz="2400" dirty="0"/>
          </a:p>
        </p:txBody>
      </p:sp>
      <p:sp>
        <p:nvSpPr>
          <p:cNvPr id="14" name="Content Placeholder 13"/>
          <p:cNvSpPr>
            <a:spLocks noGrp="1"/>
          </p:cNvSpPr>
          <p:nvPr>
            <p:ph sz="half" idx="2"/>
          </p:nvPr>
        </p:nvSpPr>
        <p:spPr/>
        <p:txBody>
          <a:bodyPr>
            <a:normAutofit/>
          </a:bodyPr>
          <a:lstStyle/>
          <a:p>
            <a:pPr marL="0" indent="0" algn="ctr">
              <a:buNone/>
            </a:pPr>
            <a:r>
              <a:rPr lang="en-US" sz="2400" dirty="0" err="1"/>
              <a:t>Trước</a:t>
            </a:r>
            <a:r>
              <a:rPr lang="en-US" sz="2400" dirty="0"/>
              <a:t> </a:t>
            </a:r>
          </a:p>
        </p:txBody>
      </p:sp>
      <p:sp>
        <p:nvSpPr>
          <p:cNvPr id="16" name="Content Placeholder 15"/>
          <p:cNvSpPr>
            <a:spLocks noGrp="1"/>
          </p:cNvSpPr>
          <p:nvPr>
            <p:ph sz="quarter" idx="4"/>
          </p:nvPr>
        </p:nvSpPr>
        <p:spPr/>
        <p:txBody>
          <a:bodyPr>
            <a:normAutofit/>
          </a:bodyPr>
          <a:lstStyle/>
          <a:p>
            <a:pPr marL="0" indent="0" algn="ctr">
              <a:buNone/>
            </a:pPr>
            <a:r>
              <a:rPr lang="en-US" sz="2400" dirty="0"/>
              <a:t>Sau </a:t>
            </a:r>
          </a:p>
        </p:txBody>
      </p:sp>
      <p:pic>
        <p:nvPicPr>
          <p:cNvPr id="5" name="Picture 4" descr="Picture 1.png"/>
          <p:cNvPicPr>
            <a:picLocks noChangeAspect="1"/>
          </p:cNvPicPr>
          <p:nvPr/>
        </p:nvPicPr>
        <p:blipFill>
          <a:blip r:embed="rId3"/>
          <a:stretch>
            <a:fillRect/>
          </a:stretch>
        </p:blipFill>
        <p:spPr>
          <a:xfrm>
            <a:off x="301625" y="2786989"/>
            <a:ext cx="4166688" cy="2806560"/>
          </a:xfrm>
          <a:prstGeom prst="roundRect">
            <a:avLst>
              <a:gd name="adj" fmla="val 8594"/>
            </a:avLst>
          </a:prstGeom>
          <a:solidFill>
            <a:srgbClr val="FFFFFF">
              <a:shade val="85000"/>
            </a:srgbClr>
          </a:solidFill>
          <a:ln>
            <a:noFill/>
          </a:ln>
          <a:effectLst/>
        </p:spPr>
      </p:pic>
      <p:pic>
        <p:nvPicPr>
          <p:cNvPr id="6" name="Picture 5" descr="Picture 3.png"/>
          <p:cNvPicPr>
            <a:picLocks noChangeAspect="1"/>
          </p:cNvPicPr>
          <p:nvPr/>
        </p:nvPicPr>
        <p:blipFill>
          <a:blip r:embed="rId4"/>
          <a:stretch>
            <a:fillRect/>
          </a:stretch>
        </p:blipFill>
        <p:spPr>
          <a:xfrm>
            <a:off x="4683152" y="2803701"/>
            <a:ext cx="4332419" cy="274955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861746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Luật</a:t>
            </a:r>
            <a:r>
              <a:rPr lang="en-US" dirty="0"/>
              <a:t> </a:t>
            </a:r>
            <a:r>
              <a:rPr lang="en-US" dirty="0" err="1"/>
              <a:t>phân</a:t>
            </a:r>
            <a:r>
              <a:rPr lang="en-US" dirty="0"/>
              <a:t> </a:t>
            </a:r>
            <a:r>
              <a:rPr lang="en-US" dirty="0" err="1"/>
              <a:t>vùng</a:t>
            </a:r>
            <a:endParaRPr lang="en-US" dirty="0"/>
          </a:p>
        </p:txBody>
      </p:sp>
      <p:sp>
        <p:nvSpPr>
          <p:cNvPr id="9" name="Text Placeholder 8"/>
          <p:cNvSpPr>
            <a:spLocks noGrp="1"/>
          </p:cNvSpPr>
          <p:nvPr>
            <p:ph type="body" sz="quarter" idx="13"/>
          </p:nvPr>
        </p:nvSpPr>
        <p:spPr/>
        <p:txBody>
          <a:bodyPr/>
          <a:lstStyle/>
          <a:p>
            <a:r>
              <a:rPr lang="en-US" dirty="0" err="1"/>
              <a:t>Luật</a:t>
            </a:r>
            <a:r>
              <a:rPr lang="en-US" dirty="0"/>
              <a:t> </a:t>
            </a:r>
            <a:r>
              <a:rPr lang="en-US" dirty="0" err="1"/>
              <a:t>phân</a:t>
            </a:r>
            <a:r>
              <a:rPr lang="en-US" dirty="0"/>
              <a:t> </a:t>
            </a:r>
            <a:r>
              <a:rPr lang="en-US" dirty="0" err="1"/>
              <a:t>vùng</a:t>
            </a:r>
            <a:endParaRPr lang="en-US" dirty="0"/>
          </a:p>
        </p:txBody>
      </p:sp>
      <p:sp>
        <p:nvSpPr>
          <p:cNvPr id="8" name="Content Placeholder 7"/>
          <p:cNvSpPr>
            <a:spLocks noGrp="1"/>
          </p:cNvSpPr>
          <p:nvPr>
            <p:ph idx="1"/>
          </p:nvPr>
        </p:nvSpPr>
        <p:spPr>
          <a:xfrm>
            <a:off x="693057" y="1959427"/>
            <a:ext cx="4529532" cy="4318001"/>
          </a:xfrm>
        </p:spPr>
        <p:txBody>
          <a:bodyPr>
            <a:normAutofit/>
          </a:bodyPr>
          <a:lstStyle/>
          <a:p>
            <a:r>
              <a:rPr lang="en-US" sz="2000" dirty="0" err="1"/>
              <a:t>Văn</a:t>
            </a:r>
            <a:r>
              <a:rPr lang="en-US" sz="2000" dirty="0"/>
              <a:t> </a:t>
            </a:r>
            <a:r>
              <a:rPr lang="en-US" sz="2000" dirty="0" err="1"/>
              <a:t>bản</a:t>
            </a:r>
            <a:r>
              <a:rPr lang="en-US" sz="2000" dirty="0"/>
              <a:t> </a:t>
            </a:r>
            <a:r>
              <a:rPr lang="en-US" sz="2000" dirty="0" err="1"/>
              <a:t>quy</a:t>
            </a:r>
            <a:r>
              <a:rPr lang="en-US" sz="2000" dirty="0"/>
              <a:t> </a:t>
            </a:r>
            <a:r>
              <a:rPr lang="en-US" sz="2000" dirty="0" err="1"/>
              <a:t>định</a:t>
            </a:r>
            <a:r>
              <a:rPr lang="en-US" sz="2000" dirty="0"/>
              <a:t> </a:t>
            </a:r>
            <a:r>
              <a:rPr lang="en-US" sz="2000" dirty="0" err="1"/>
              <a:t>và</a:t>
            </a:r>
            <a:r>
              <a:rPr lang="en-US" sz="2000" dirty="0"/>
              <a:t> </a:t>
            </a:r>
            <a:r>
              <a:rPr lang="en-US" sz="2000" dirty="0" err="1"/>
              <a:t>luật</a:t>
            </a:r>
            <a:r>
              <a:rPr lang="en-US" sz="2000" dirty="0"/>
              <a:t> </a:t>
            </a:r>
            <a:r>
              <a:rPr lang="en-US" sz="2000" dirty="0" err="1"/>
              <a:t>xác</a:t>
            </a:r>
            <a:r>
              <a:rPr lang="en-US" sz="2000" dirty="0"/>
              <a:t> </a:t>
            </a:r>
            <a:r>
              <a:rPr lang="en-US" sz="2000" dirty="0" err="1"/>
              <a:t>định</a:t>
            </a:r>
            <a:r>
              <a:rPr lang="en-US" sz="2000" dirty="0"/>
              <a:t> </a:t>
            </a:r>
            <a:r>
              <a:rPr lang="en-US" sz="2000" dirty="0" err="1"/>
              <a:t>cách</a:t>
            </a:r>
            <a:r>
              <a:rPr lang="en-US" sz="2000" dirty="0"/>
              <a:t> </a:t>
            </a:r>
            <a:r>
              <a:rPr lang="en-US" sz="2000" dirty="0" err="1"/>
              <a:t>có</a:t>
            </a:r>
            <a:r>
              <a:rPr lang="en-US" sz="2000" dirty="0"/>
              <a:t> </a:t>
            </a:r>
            <a:r>
              <a:rPr lang="en-US" sz="2000" dirty="0" err="1"/>
              <a:t>thể</a:t>
            </a:r>
            <a:r>
              <a:rPr lang="en-US" sz="2000" dirty="0"/>
              <a:t> </a:t>
            </a:r>
            <a:r>
              <a:rPr lang="en-US" sz="2000" dirty="0" err="1"/>
              <a:t>sử</a:t>
            </a:r>
            <a:r>
              <a:rPr lang="en-US" sz="2000" dirty="0"/>
              <a:t> </a:t>
            </a:r>
            <a:r>
              <a:rPr lang="en-US" sz="2000" dirty="0" err="1"/>
              <a:t>dụng</a:t>
            </a:r>
            <a:r>
              <a:rPr lang="en-US" sz="2000" dirty="0"/>
              <a:t> </a:t>
            </a:r>
            <a:r>
              <a:rPr lang="en-US" sz="2000" dirty="0" err="1"/>
              <a:t>tài</a:t>
            </a:r>
            <a:r>
              <a:rPr lang="en-US" sz="2000" dirty="0"/>
              <a:t> </a:t>
            </a:r>
            <a:r>
              <a:rPr lang="en-US" sz="2000" dirty="0" err="1"/>
              <a:t>sản</a:t>
            </a:r>
            <a:r>
              <a:rPr lang="en-US" sz="2000" dirty="0"/>
              <a:t> </a:t>
            </a:r>
            <a:r>
              <a:rPr lang="en-US" sz="2000" dirty="0" err="1"/>
              <a:t>tại</a:t>
            </a:r>
            <a:r>
              <a:rPr lang="en-US" sz="2000" dirty="0"/>
              <a:t> </a:t>
            </a:r>
            <a:r>
              <a:rPr lang="en-US" sz="2000" dirty="0" err="1"/>
              <a:t>những</a:t>
            </a:r>
            <a:r>
              <a:rPr lang="en-US" sz="2000" dirty="0"/>
              <a:t> </a:t>
            </a:r>
            <a:r>
              <a:rPr lang="en-US" sz="2000" dirty="0" err="1"/>
              <a:t>vùng</a:t>
            </a:r>
            <a:r>
              <a:rPr lang="en-US" sz="2000" dirty="0"/>
              <a:t> </a:t>
            </a:r>
            <a:r>
              <a:rPr lang="en-US" sz="2000" dirty="0" err="1"/>
              <a:t>địa</a:t>
            </a:r>
            <a:r>
              <a:rPr lang="en-US" sz="2000" dirty="0"/>
              <a:t> </a:t>
            </a:r>
            <a:r>
              <a:rPr lang="en-US" sz="2000" dirty="0" err="1"/>
              <a:t>lý</a:t>
            </a:r>
            <a:r>
              <a:rPr lang="en-US" sz="2000" dirty="0"/>
              <a:t> </a:t>
            </a:r>
            <a:r>
              <a:rPr lang="en-US" sz="2000" dirty="0" err="1"/>
              <a:t>cụ</a:t>
            </a:r>
            <a:r>
              <a:rPr lang="en-US" sz="2000" dirty="0"/>
              <a:t> </a:t>
            </a:r>
            <a:r>
              <a:rPr lang="en-US" sz="2000" dirty="0" err="1"/>
              <a:t>thể</a:t>
            </a:r>
            <a:r>
              <a:rPr lang="en-US" sz="2000" dirty="0"/>
              <a:t>. </a:t>
            </a:r>
          </a:p>
          <a:p>
            <a:r>
              <a:rPr lang="en-US" sz="2000" b="1" dirty="0" err="1"/>
              <a:t>Luật</a:t>
            </a:r>
            <a:r>
              <a:rPr lang="en-US" sz="2000" b="1" dirty="0"/>
              <a:t> </a:t>
            </a:r>
            <a:r>
              <a:rPr lang="en-US" sz="2000" b="1" dirty="0" err="1"/>
              <a:t>phân</a:t>
            </a:r>
            <a:r>
              <a:rPr lang="en-US" sz="2000" b="1" dirty="0"/>
              <a:t> </a:t>
            </a:r>
            <a:r>
              <a:rPr lang="en-US" sz="2000" b="1" dirty="0" err="1"/>
              <a:t>vùng</a:t>
            </a:r>
            <a:r>
              <a:rPr lang="en-US" sz="2000" b="1" dirty="0"/>
              <a:t> </a:t>
            </a:r>
            <a:r>
              <a:rPr lang="en-US" sz="2000" dirty="0" err="1"/>
              <a:t>chỉ</a:t>
            </a:r>
            <a:r>
              <a:rPr lang="en-US" sz="2000" dirty="0"/>
              <a:t> </a:t>
            </a:r>
            <a:r>
              <a:rPr lang="en-US" sz="2000" dirty="0" err="1"/>
              <a:t>rõ</a:t>
            </a:r>
            <a:r>
              <a:rPr lang="en-US" sz="2000" dirty="0"/>
              <a:t> </a:t>
            </a:r>
            <a:r>
              <a:rPr lang="en-US" sz="2000" dirty="0" err="1"/>
              <a:t>các</a:t>
            </a:r>
            <a:r>
              <a:rPr lang="en-US" sz="2000" dirty="0"/>
              <a:t> </a:t>
            </a:r>
            <a:r>
              <a:rPr lang="en-US" sz="2000" dirty="0" err="1"/>
              <a:t>vùng</a:t>
            </a:r>
            <a:r>
              <a:rPr lang="en-US" sz="2000" dirty="0"/>
              <a:t> </a:t>
            </a:r>
            <a:r>
              <a:rPr lang="en-US" sz="2000" dirty="0" err="1"/>
              <a:t>có</a:t>
            </a:r>
            <a:r>
              <a:rPr lang="en-US" sz="2000" dirty="0"/>
              <a:t> </a:t>
            </a:r>
            <a:r>
              <a:rPr lang="en-US" sz="2000" dirty="0" err="1"/>
              <a:t>thể</a:t>
            </a:r>
            <a:r>
              <a:rPr lang="en-US" sz="2000" dirty="0"/>
              <a:t> </a:t>
            </a:r>
            <a:r>
              <a:rPr lang="en-US" sz="2000" dirty="0" err="1"/>
              <a:t>sinh</a:t>
            </a:r>
            <a:r>
              <a:rPr lang="en-US" sz="2000" dirty="0"/>
              <a:t> </a:t>
            </a:r>
            <a:r>
              <a:rPr lang="en-US" sz="2000" dirty="0" err="1"/>
              <a:t>sống</a:t>
            </a:r>
            <a:r>
              <a:rPr lang="en-US" sz="2000" dirty="0"/>
              <a:t> </a:t>
            </a:r>
            <a:r>
              <a:rPr lang="en-US" sz="2000" dirty="0" err="1"/>
              <a:t>hoặc</a:t>
            </a:r>
            <a:r>
              <a:rPr lang="en-US" sz="2000" dirty="0"/>
              <a:t> </a:t>
            </a:r>
            <a:r>
              <a:rPr lang="en-US" sz="2000" dirty="0" err="1"/>
              <a:t>phục</a:t>
            </a:r>
            <a:r>
              <a:rPr lang="en-US" sz="2000" dirty="0"/>
              <a:t> </a:t>
            </a:r>
            <a:r>
              <a:rPr lang="en-US" sz="2000" dirty="0" err="1"/>
              <a:t>vụ</a:t>
            </a:r>
            <a:r>
              <a:rPr lang="en-US" sz="2000" dirty="0"/>
              <a:t> </a:t>
            </a:r>
            <a:r>
              <a:rPr lang="en-US" sz="2000" dirty="0" err="1"/>
              <a:t>cho</a:t>
            </a:r>
            <a:r>
              <a:rPr lang="en-US" sz="2000" dirty="0"/>
              <a:t> </a:t>
            </a:r>
            <a:r>
              <a:rPr lang="en-US" sz="2000" dirty="0" err="1"/>
              <a:t>thương</a:t>
            </a:r>
            <a:r>
              <a:rPr lang="en-US" sz="2000" dirty="0"/>
              <a:t> </a:t>
            </a:r>
            <a:r>
              <a:rPr lang="en-US" sz="2000" dirty="0" err="1"/>
              <a:t>mại</a:t>
            </a:r>
            <a:r>
              <a:rPr lang="en-US" sz="2000" dirty="0"/>
              <a:t>, </a:t>
            </a:r>
            <a:r>
              <a:rPr lang="en-US" sz="2000" dirty="0" err="1"/>
              <a:t>và</a:t>
            </a:r>
            <a:r>
              <a:rPr lang="en-US" sz="2000" dirty="0"/>
              <a:t> </a:t>
            </a:r>
            <a:r>
              <a:rPr lang="en-US" sz="2000" dirty="0" err="1"/>
              <a:t>cũng</a:t>
            </a:r>
            <a:r>
              <a:rPr lang="en-US" sz="2000" dirty="0"/>
              <a:t> </a:t>
            </a:r>
            <a:r>
              <a:rPr lang="en-US" sz="2000" dirty="0" err="1"/>
              <a:t>có</a:t>
            </a:r>
            <a:r>
              <a:rPr lang="en-US" sz="2000" dirty="0"/>
              <a:t> </a:t>
            </a:r>
            <a:r>
              <a:rPr lang="en-US" sz="2000" dirty="0" err="1"/>
              <a:t>thể</a:t>
            </a:r>
            <a:r>
              <a:rPr lang="en-US" sz="2000" dirty="0"/>
              <a:t> </a:t>
            </a:r>
            <a:r>
              <a:rPr lang="en-US" sz="2000" dirty="0" err="1"/>
              <a:t>điều</a:t>
            </a:r>
            <a:r>
              <a:rPr lang="en-US" sz="2000" dirty="0"/>
              <a:t> </a:t>
            </a:r>
            <a:r>
              <a:rPr lang="en-US" sz="2000" dirty="0" err="1"/>
              <a:t>chỉnh</a:t>
            </a:r>
            <a:r>
              <a:rPr lang="en-US" sz="2000" dirty="0"/>
              <a:t> </a:t>
            </a:r>
            <a:r>
              <a:rPr lang="en-US" sz="2000" dirty="0" err="1"/>
              <a:t>quy</a:t>
            </a:r>
            <a:r>
              <a:rPr lang="en-US" sz="2000" dirty="0"/>
              <a:t> </a:t>
            </a:r>
            <a:r>
              <a:rPr lang="en-US" sz="2000" dirty="0" err="1"/>
              <a:t>mô</a:t>
            </a:r>
            <a:r>
              <a:rPr lang="en-US" sz="2000" dirty="0"/>
              <a:t>, </a:t>
            </a:r>
            <a:r>
              <a:rPr lang="en-US" sz="2000" dirty="0" err="1"/>
              <a:t>sắp</a:t>
            </a:r>
            <a:r>
              <a:rPr lang="en-US" sz="2000" dirty="0"/>
              <a:t> </a:t>
            </a:r>
            <a:r>
              <a:rPr lang="en-US" sz="2000" dirty="0" err="1"/>
              <a:t>xếp</a:t>
            </a:r>
            <a:r>
              <a:rPr lang="en-US" sz="2000" dirty="0"/>
              <a:t>, </a:t>
            </a:r>
            <a:r>
              <a:rPr lang="en-US" sz="2000" dirty="0" err="1"/>
              <a:t>khổ</a:t>
            </a:r>
            <a:r>
              <a:rPr lang="en-US" sz="2000" dirty="0"/>
              <a:t> (</a:t>
            </a:r>
            <a:r>
              <a:rPr lang="en-US" sz="2000" dirty="0" err="1"/>
              <a:t>hoặc</a:t>
            </a:r>
            <a:r>
              <a:rPr lang="en-US" sz="2000" dirty="0"/>
              <a:t> </a:t>
            </a:r>
            <a:r>
              <a:rPr lang="en-US" sz="2000" dirty="0" err="1"/>
              <a:t>tỷ</a:t>
            </a:r>
            <a:r>
              <a:rPr lang="en-US" sz="2000" dirty="0"/>
              <a:t> </a:t>
            </a:r>
            <a:r>
              <a:rPr lang="en-US" sz="2000" dirty="0" err="1"/>
              <a:t>trọng</a:t>
            </a:r>
            <a:r>
              <a:rPr lang="en-US" sz="2000" dirty="0"/>
              <a:t>) </a:t>
            </a:r>
            <a:r>
              <a:rPr lang="en-US" sz="2000" dirty="0" err="1"/>
              <a:t>khu</a:t>
            </a:r>
            <a:r>
              <a:rPr lang="en-US" sz="2000" dirty="0"/>
              <a:t> </a:t>
            </a:r>
            <a:r>
              <a:rPr lang="en-US" sz="2000" dirty="0" err="1"/>
              <a:t>đất</a:t>
            </a:r>
            <a:r>
              <a:rPr lang="en-US" sz="2000" dirty="0"/>
              <a:t> </a:t>
            </a:r>
            <a:r>
              <a:rPr lang="en-US" sz="2000" dirty="0" err="1"/>
              <a:t>và</a:t>
            </a:r>
            <a:r>
              <a:rPr lang="en-US" sz="2000" dirty="0"/>
              <a:t> </a:t>
            </a:r>
            <a:r>
              <a:rPr lang="en-US" sz="2000" dirty="0" err="1"/>
              <a:t>độ</a:t>
            </a:r>
            <a:r>
              <a:rPr lang="en-US" sz="2000" dirty="0"/>
              <a:t> </a:t>
            </a:r>
            <a:r>
              <a:rPr lang="en-US" sz="2000" dirty="0" err="1"/>
              <a:t>cao</a:t>
            </a:r>
            <a:r>
              <a:rPr lang="en-US" sz="2000" dirty="0"/>
              <a:t> </a:t>
            </a:r>
            <a:r>
              <a:rPr lang="en-US" sz="2000" dirty="0" err="1"/>
              <a:t>cấu</a:t>
            </a:r>
            <a:r>
              <a:rPr lang="en-US" sz="2000" dirty="0"/>
              <a:t> </a:t>
            </a:r>
            <a:r>
              <a:rPr lang="en-US" sz="2000" dirty="0" err="1"/>
              <a:t>trúc</a:t>
            </a:r>
            <a:r>
              <a:rPr lang="en-US" sz="2000" dirty="0"/>
              <a: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830" y="1959427"/>
            <a:ext cx="3291738" cy="42674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760974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Sử</a:t>
            </a:r>
            <a:r>
              <a:rPr lang="en-US" dirty="0"/>
              <a:t> </a:t>
            </a:r>
            <a:r>
              <a:rPr lang="en-US" dirty="0" err="1"/>
              <a:t>dụng</a:t>
            </a:r>
            <a:r>
              <a:rPr lang="en-US" dirty="0"/>
              <a:t> </a:t>
            </a:r>
            <a:r>
              <a:rPr lang="en-US" dirty="0" err="1"/>
              <a:t>đất</a:t>
            </a:r>
            <a:endParaRPr lang="en-US" dirty="0"/>
          </a:p>
        </p:txBody>
      </p:sp>
      <p:sp>
        <p:nvSpPr>
          <p:cNvPr id="9" name="Text Placeholder 8"/>
          <p:cNvSpPr>
            <a:spLocks noGrp="1"/>
          </p:cNvSpPr>
          <p:nvPr>
            <p:ph type="body" sz="quarter" idx="13"/>
          </p:nvPr>
        </p:nvSpPr>
        <p:spPr/>
        <p:txBody>
          <a:bodyPr/>
          <a:lstStyle/>
          <a:p>
            <a:r>
              <a:rPr lang="en-US" dirty="0" err="1"/>
              <a:t>Trực</a:t>
            </a:r>
            <a:r>
              <a:rPr lang="en-US" dirty="0"/>
              <a:t> </a:t>
            </a:r>
            <a:r>
              <a:rPr lang="en-US" dirty="0" err="1"/>
              <a:t>quan</a:t>
            </a:r>
            <a:endParaRPr lang="en-US" dirty="0"/>
          </a:p>
        </p:txBody>
      </p:sp>
      <p:sp>
        <p:nvSpPr>
          <p:cNvPr id="8" name="Content Placeholder 7"/>
          <p:cNvSpPr>
            <a:spLocks noGrp="1"/>
          </p:cNvSpPr>
          <p:nvPr>
            <p:ph idx="1"/>
          </p:nvPr>
        </p:nvSpPr>
        <p:spPr/>
        <p:txBody>
          <a:bodyPr>
            <a:normAutofit/>
          </a:bodyPr>
          <a:lstStyle/>
          <a:p>
            <a:pPr marL="0" indent="0" algn="ctr">
              <a:buNone/>
            </a:pPr>
            <a:r>
              <a:rPr lang="en-US" sz="2400" dirty="0" err="1"/>
              <a:t>Chèn</a:t>
            </a:r>
            <a:r>
              <a:rPr lang="en-US" sz="2400" dirty="0"/>
              <a:t> </a:t>
            </a:r>
            <a:r>
              <a:rPr lang="en-US" sz="2400" dirty="0" err="1"/>
              <a:t>một</a:t>
            </a:r>
            <a:r>
              <a:rPr lang="en-US" sz="2400" dirty="0"/>
              <a:t> </a:t>
            </a:r>
            <a:r>
              <a:rPr lang="en-US" sz="2400" dirty="0" err="1"/>
              <a:t>hình</a:t>
            </a:r>
            <a:r>
              <a:rPr lang="en-US" sz="2400" dirty="0"/>
              <a:t> </a:t>
            </a:r>
            <a:r>
              <a:rPr lang="en-US" sz="2400" dirty="0" err="1"/>
              <a:t>ảnh</a:t>
            </a:r>
            <a:r>
              <a:rPr lang="en-US" sz="2400" dirty="0"/>
              <a:t> </a:t>
            </a:r>
            <a:r>
              <a:rPr lang="en-US" sz="2400" dirty="0" err="1"/>
              <a:t>về</a:t>
            </a:r>
            <a:r>
              <a:rPr lang="en-US" sz="2400" dirty="0"/>
              <a:t> </a:t>
            </a:r>
            <a:r>
              <a:rPr lang="en-US" sz="2400" dirty="0" err="1"/>
              <a:t>khu</a:t>
            </a:r>
            <a:r>
              <a:rPr lang="en-US" sz="2400" dirty="0"/>
              <a:t> </a:t>
            </a:r>
            <a:r>
              <a:rPr lang="en-US" sz="2400" dirty="0" err="1"/>
              <a:t>phố</a:t>
            </a:r>
            <a:r>
              <a:rPr lang="en-US" sz="2400" dirty="0"/>
              <a:t> </a:t>
            </a:r>
            <a:r>
              <a:rPr lang="en-US" sz="2400" dirty="0" err="1"/>
              <a:t>của</a:t>
            </a:r>
            <a:r>
              <a:rPr lang="en-US" sz="2400" dirty="0"/>
              <a:t> </a:t>
            </a:r>
            <a:r>
              <a:rPr lang="en-US" sz="2400" dirty="0" err="1"/>
              <a:t>quý</a:t>
            </a:r>
            <a:r>
              <a:rPr lang="en-US" sz="2400" dirty="0"/>
              <a:t> </a:t>
            </a:r>
            <a:r>
              <a:rPr lang="en-US" sz="2400" dirty="0" err="1"/>
              <a:t>vị</a:t>
            </a:r>
            <a:endParaRPr lang="en-US" sz="2400" dirty="0"/>
          </a:p>
        </p:txBody>
      </p:sp>
    </p:spTree>
    <p:extLst>
      <p:ext uri="{BB962C8B-B14F-4D97-AF65-F5344CB8AC3E}">
        <p14:creationId xmlns:p14="http://schemas.microsoft.com/office/powerpoint/2010/main" val="2342730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Giải</a:t>
            </a:r>
            <a:r>
              <a:rPr lang="en-US" dirty="0"/>
              <a:t> </a:t>
            </a:r>
            <a:r>
              <a:rPr lang="en-US" dirty="0" err="1"/>
              <a:t>lao</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3930539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băn</a:t>
            </a:r>
            <a:r>
              <a:rPr lang="en-US" dirty="0"/>
              <a:t> </a:t>
            </a:r>
            <a:r>
              <a:rPr lang="en-US" dirty="0" err="1"/>
              <a:t>khoăn</a:t>
            </a:r>
            <a:r>
              <a:rPr lang="en-US" dirty="0"/>
              <a:t> </a:t>
            </a:r>
            <a:r>
              <a:rPr lang="en-US" dirty="0" err="1"/>
              <a:t>của</a:t>
            </a:r>
            <a:r>
              <a:rPr lang="en-US" dirty="0"/>
              <a:t> </a:t>
            </a:r>
            <a:r>
              <a:rPr lang="en-US" dirty="0" err="1"/>
              <a:t>người</a:t>
            </a:r>
            <a:r>
              <a:rPr lang="en-US" dirty="0"/>
              <a:t> </a:t>
            </a:r>
            <a:r>
              <a:rPr lang="en-US" dirty="0" err="1"/>
              <a:t>giữ</a:t>
            </a:r>
            <a:r>
              <a:rPr lang="en-US" dirty="0"/>
              <a:t> </a:t>
            </a:r>
            <a:r>
              <a:rPr lang="en-US" dirty="0" err="1"/>
              <a:t>tiền</a:t>
            </a:r>
            <a:r>
              <a:rPr lang="en-US" dirty="0"/>
              <a:t> </a:t>
            </a:r>
            <a:r>
              <a:rPr lang="en-US" dirty="0" err="1"/>
              <a:t>đặt</a:t>
            </a:r>
            <a:r>
              <a:rPr lang="en-US" dirty="0"/>
              <a:t> </a:t>
            </a:r>
            <a:r>
              <a:rPr lang="en-US" dirty="0" err="1"/>
              <a:t>cọc</a:t>
            </a:r>
            <a:r>
              <a:rPr lang="en-US" dirty="0"/>
              <a:t> </a:t>
            </a:r>
            <a:r>
              <a:rPr lang="en-US" dirty="0" err="1"/>
              <a:t>sử</a:t>
            </a:r>
            <a:r>
              <a:rPr lang="en-US" dirty="0"/>
              <a:t> </a:t>
            </a:r>
            <a:r>
              <a:rPr lang="en-US" dirty="0" err="1"/>
              <a:t>dụng</a:t>
            </a:r>
            <a:r>
              <a:rPr lang="en-US" dirty="0"/>
              <a:t> </a:t>
            </a:r>
            <a:r>
              <a:rPr lang="en-US" dirty="0" err="1"/>
              <a:t>đất</a:t>
            </a:r>
            <a:r>
              <a:rPr lang="en-US" dirty="0"/>
              <a:t> </a:t>
            </a: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262819" y="1665052"/>
            <a:ext cx="8618363" cy="476380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290310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Rối</a:t>
            </a:r>
            <a:r>
              <a:rPr lang="en-US" dirty="0"/>
              <a:t> </a:t>
            </a:r>
            <a:r>
              <a:rPr lang="en-US" dirty="0" err="1"/>
              <a:t>loạn</a:t>
            </a:r>
            <a:r>
              <a:rPr lang="en-US" dirty="0"/>
              <a:t> </a:t>
            </a:r>
            <a:r>
              <a:rPr lang="en-US" dirty="0" err="1"/>
              <a:t>xã</a:t>
            </a:r>
            <a:r>
              <a:rPr lang="en-US" dirty="0"/>
              <a:t> </a:t>
            </a:r>
            <a:r>
              <a:rPr lang="en-US" dirty="0" err="1"/>
              <a:t>hội</a:t>
            </a:r>
            <a:endParaRPr lang="en-US" dirty="0"/>
          </a:p>
        </p:txBody>
      </p:sp>
      <p:pic>
        <p:nvPicPr>
          <p:cNvPr id="5" name="Picture 4" descr="Picture 1.png"/>
          <p:cNvPicPr>
            <a:picLocks noChangeAspect="1"/>
          </p:cNvPicPr>
          <p:nvPr/>
        </p:nvPicPr>
        <p:blipFill rotWithShape="1">
          <a:blip r:embed="rId3"/>
          <a:srcRect b="21026"/>
          <a:stretch/>
        </p:blipFill>
        <p:spPr>
          <a:xfrm>
            <a:off x="330947" y="1119674"/>
            <a:ext cx="4739316" cy="5581752"/>
          </a:xfrm>
          <a:prstGeom prst="roundRect">
            <a:avLst>
              <a:gd name="adj" fmla="val 8594"/>
            </a:avLst>
          </a:prstGeom>
          <a:solidFill>
            <a:srgbClr val="FFFFFF">
              <a:shade val="85000"/>
            </a:srgbClr>
          </a:solidFill>
          <a:ln>
            <a:noFill/>
          </a:ln>
          <a:effectLst/>
        </p:spPr>
      </p:pic>
      <p:pic>
        <p:nvPicPr>
          <p:cNvPr id="4" name="Picture 3" descr="retrofit.jpg"/>
          <p:cNvPicPr>
            <a:picLocks noChangeAspect="1"/>
          </p:cNvPicPr>
          <p:nvPr/>
        </p:nvPicPr>
        <p:blipFill rotWithShape="1">
          <a:blip r:embed="rId4">
            <a:extLst>
              <a:ext uri="{28A0092B-C50C-407E-A947-70E740481C1C}">
                <a14:useLocalDpi xmlns:a14="http://schemas.microsoft.com/office/drawing/2010/main" val="0"/>
              </a:ext>
            </a:extLst>
          </a:blip>
          <a:srcRect t="2580" b="2941"/>
          <a:stretch/>
        </p:blipFill>
        <p:spPr>
          <a:xfrm>
            <a:off x="5390451" y="1119674"/>
            <a:ext cx="3415192" cy="3226655"/>
          </a:xfrm>
          <a:prstGeom prst="roundRect">
            <a:avLst>
              <a:gd name="adj" fmla="val 8594"/>
            </a:avLst>
          </a:prstGeom>
          <a:solidFill>
            <a:srgbClr val="FFFFFF">
              <a:shade val="85000"/>
            </a:srgbClr>
          </a:solidFill>
          <a:ln>
            <a:noFill/>
          </a:ln>
          <a:effectLst/>
        </p:spPr>
      </p:pic>
      <p:pic>
        <p:nvPicPr>
          <p:cNvPr id="6" name="Picture 5" descr="traffic-jam-688566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007" y="4429889"/>
            <a:ext cx="3408636" cy="227153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128286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a:t>
            </a:r>
            <a:r>
              <a:rPr lang="en-US" dirty="0" err="1"/>
              <a:t>bước</a:t>
            </a:r>
            <a:r>
              <a:rPr lang="en-US" dirty="0"/>
              <a:t> </a:t>
            </a:r>
            <a:r>
              <a:rPr lang="en-US" dirty="0" err="1"/>
              <a:t>để</a:t>
            </a:r>
            <a:r>
              <a:rPr lang="en-US" dirty="0"/>
              <a:t> </a:t>
            </a:r>
            <a:r>
              <a:rPr lang="en-US" dirty="0" err="1"/>
              <a:t>hiểu</a:t>
            </a:r>
            <a:r>
              <a:rPr lang="en-US" dirty="0"/>
              <a:t> </a:t>
            </a:r>
            <a:r>
              <a:rPr lang="en-US" dirty="0" err="1"/>
              <a:t>và</a:t>
            </a:r>
            <a:r>
              <a:rPr lang="en-US" dirty="0"/>
              <a:t> </a:t>
            </a:r>
            <a:r>
              <a:rPr lang="en-US" dirty="0" err="1"/>
              <a:t>tác</a:t>
            </a:r>
            <a:r>
              <a:rPr lang="en-US" dirty="0"/>
              <a:t> </a:t>
            </a:r>
            <a:r>
              <a:rPr lang="en-US" dirty="0" err="1"/>
              <a:t>động</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đất</a:t>
            </a:r>
            <a:endParaRPr lang="en-US" dirty="0"/>
          </a:p>
        </p:txBody>
      </p:sp>
      <p:sp>
        <p:nvSpPr>
          <p:cNvPr id="8" name="Text Placeholder 7"/>
          <p:cNvSpPr>
            <a:spLocks noGrp="1"/>
          </p:cNvSpPr>
          <p:nvPr>
            <p:ph type="body" sz="quarter" idx="13"/>
          </p:nvPr>
        </p:nvSpPr>
        <p:spPr/>
        <p:txBody>
          <a:bodyPr/>
          <a:lstStyle/>
          <a:p>
            <a:r>
              <a:rPr lang="en-US" dirty="0" err="1"/>
              <a:t>Tìm</a:t>
            </a:r>
            <a:r>
              <a:rPr lang="en-US" dirty="0"/>
              <a:t> </a:t>
            </a:r>
            <a:r>
              <a:rPr lang="en-US" dirty="0" err="1"/>
              <a:t>kiếm</a:t>
            </a:r>
            <a:endParaRPr lang="en-US" dirty="0"/>
          </a:p>
        </p:txBody>
      </p:sp>
      <p:pic>
        <p:nvPicPr>
          <p:cNvPr id="10" name="Picture 9" descr="entrepreneur-593357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072" y="1608715"/>
            <a:ext cx="3767725" cy="2493174"/>
          </a:xfrm>
          <a:prstGeom prst="rect">
            <a:avLst/>
          </a:prstGeom>
        </p:spPr>
      </p:pic>
      <p:pic>
        <p:nvPicPr>
          <p:cNvPr id="11" name="Picture 10" descr="startup-593322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56" y="4101889"/>
            <a:ext cx="3747834" cy="2497580"/>
          </a:xfrm>
          <a:prstGeom prst="rect">
            <a:avLst/>
          </a:prstGeom>
        </p:spPr>
      </p:pic>
      <p:pic>
        <p:nvPicPr>
          <p:cNvPr id="12" name="Picture 11" descr="computer-767776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731" y="1959427"/>
            <a:ext cx="2927754" cy="1951074"/>
          </a:xfrm>
          <a:prstGeom prst="rect">
            <a:avLst/>
          </a:prstGeom>
        </p:spPr>
      </p:pic>
      <p:pic>
        <p:nvPicPr>
          <p:cNvPr id="13" name="Picture 12" descr="notepad-593363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809" y="4314165"/>
            <a:ext cx="2948494" cy="1951074"/>
          </a:xfrm>
          <a:prstGeom prst="rect">
            <a:avLst/>
          </a:prstGeom>
        </p:spPr>
      </p:pic>
    </p:spTree>
    <p:extLst>
      <p:ext uri="{BB962C8B-B14F-4D97-AF65-F5344CB8AC3E}">
        <p14:creationId xmlns:p14="http://schemas.microsoft.com/office/powerpoint/2010/main" val="308239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Chương</a:t>
            </a:r>
            <a:r>
              <a:rPr lang="en-US" dirty="0"/>
              <a:t> </a:t>
            </a:r>
            <a:r>
              <a:rPr lang="en-US" dirty="0" err="1"/>
              <a:t>trình</a:t>
            </a:r>
            <a:endParaRPr lang="en-US" dirty="0"/>
          </a:p>
        </p:txBody>
      </p:sp>
      <p:pic>
        <p:nvPicPr>
          <p:cNvPr id="9" name="Content Placeholder 8" descr="Land Use Plan.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8877"/>
          <a:stretch/>
        </p:blipFill>
        <p:spPr>
          <a:xfrm>
            <a:off x="4645025" y="1535113"/>
            <a:ext cx="4041775" cy="4591050"/>
          </a:xfrm>
          <a:ln>
            <a:solidFill>
              <a:schemeClr val="tx1">
                <a:lumMod val="50000"/>
              </a:schemeClr>
            </a:solidFill>
          </a:ln>
        </p:spPr>
      </p:pic>
      <p:graphicFrame>
        <p:nvGraphicFramePr>
          <p:cNvPr id="5" name="Content Placeholder 3"/>
          <p:cNvGraphicFramePr>
            <a:graphicFrameLocks noGrp="1"/>
          </p:cNvGraphicFramePr>
          <p:nvPr>
            <p:ph sz="quarter" idx="4"/>
            <p:extLst>
              <p:ext uri="{D42A27DB-BD31-4B8C-83A1-F6EECF244321}">
                <p14:modId xmlns:p14="http://schemas.microsoft.com/office/powerpoint/2010/main" val="3043233505"/>
              </p:ext>
            </p:extLst>
          </p:nvPr>
        </p:nvGraphicFramePr>
        <p:xfrm>
          <a:off x="364399" y="1535112"/>
          <a:ext cx="4041775" cy="4593786"/>
        </p:xfrm>
        <a:graphic>
          <a:graphicData uri="http://schemas.openxmlformats.org/drawingml/2006/table">
            <a:tbl>
              <a:tblPr firstRow="1" bandRow="1">
                <a:tableStyleId>{BC89EF96-8CEA-46FF-86C4-4CE0E7609802}</a:tableStyleId>
              </a:tblPr>
              <a:tblGrid>
                <a:gridCol w="4041775">
                  <a:extLst>
                    <a:ext uri="{9D8B030D-6E8A-4147-A177-3AD203B41FA5}">
                      <a16:colId xmlns:a16="http://schemas.microsoft.com/office/drawing/2014/main" val="20000"/>
                    </a:ext>
                  </a:extLst>
                </a:gridCol>
              </a:tblGrid>
              <a:tr h="628957">
                <a:tc>
                  <a:txBody>
                    <a:bodyPr/>
                    <a:lstStyle/>
                    <a:p>
                      <a:pPr algn="ctr"/>
                      <a:r>
                        <a:rPr lang="en-US" dirty="0" err="1"/>
                        <a:t>Mục</a:t>
                      </a:r>
                      <a:r>
                        <a:rPr lang="en-US" baseline="0" dirty="0"/>
                        <a:t> 2.2: </a:t>
                      </a:r>
                      <a:r>
                        <a:rPr lang="en-US" baseline="0" dirty="0" err="1"/>
                        <a:t>Sử</a:t>
                      </a:r>
                      <a:r>
                        <a:rPr lang="en-US" baseline="0" dirty="0"/>
                        <a:t> </a:t>
                      </a:r>
                      <a:r>
                        <a:rPr lang="en-US" baseline="0" dirty="0" err="1"/>
                        <a:t>dụng</a:t>
                      </a:r>
                      <a:r>
                        <a:rPr lang="en-US" baseline="0" dirty="0"/>
                        <a:t> </a:t>
                      </a:r>
                      <a:r>
                        <a:rPr lang="en-US" baseline="0" dirty="0" err="1"/>
                        <a:t>đất</a:t>
                      </a:r>
                      <a:endParaRPr lang="en-US" dirty="0"/>
                    </a:p>
                  </a:txBody>
                  <a:tcPr/>
                </a:tc>
                <a:extLst>
                  <a:ext uri="{0D108BD9-81ED-4DB2-BD59-A6C34878D82A}">
                    <a16:rowId xmlns:a16="http://schemas.microsoft.com/office/drawing/2014/main" val="10000"/>
                  </a:ext>
                </a:extLst>
              </a:tr>
              <a:tr h="628957">
                <a:tc>
                  <a:txBody>
                    <a:bodyPr/>
                    <a:lstStyle/>
                    <a:p>
                      <a:r>
                        <a:rPr lang="en-US" dirty="0" err="1"/>
                        <a:t>Hoạt</a:t>
                      </a:r>
                      <a:r>
                        <a:rPr lang="en-US" dirty="0"/>
                        <a:t> </a:t>
                      </a:r>
                      <a:r>
                        <a:rPr lang="en-US" dirty="0" err="1"/>
                        <a:t>động</a:t>
                      </a:r>
                      <a:r>
                        <a:rPr lang="en-US" baseline="0" dirty="0"/>
                        <a:t> </a:t>
                      </a:r>
                      <a:r>
                        <a:rPr lang="en-US" baseline="0" dirty="0" err="1"/>
                        <a:t>mở</a:t>
                      </a:r>
                      <a:r>
                        <a:rPr lang="en-US" baseline="0" dirty="0"/>
                        <a:t> </a:t>
                      </a:r>
                      <a:r>
                        <a:rPr lang="en-US" baseline="0" dirty="0" err="1"/>
                        <a:t>màn</a:t>
                      </a:r>
                      <a:r>
                        <a:rPr lang="en-US" baseline="0" dirty="0"/>
                        <a:t>/</a:t>
                      </a:r>
                      <a:r>
                        <a:rPr lang="en-US" baseline="0" dirty="0" err="1"/>
                        <a:t>Ôn</a:t>
                      </a:r>
                      <a:r>
                        <a:rPr lang="en-US" baseline="0" dirty="0"/>
                        <a:t> </a:t>
                      </a:r>
                      <a:r>
                        <a:rPr lang="en-US" baseline="0" dirty="0" err="1"/>
                        <a:t>tập</a:t>
                      </a:r>
                      <a:endParaRPr lang="en-US" dirty="0"/>
                    </a:p>
                  </a:txBody>
                  <a:tcPr/>
                </a:tc>
                <a:extLst>
                  <a:ext uri="{0D108BD9-81ED-4DB2-BD59-A6C34878D82A}">
                    <a16:rowId xmlns:a16="http://schemas.microsoft.com/office/drawing/2014/main" val="10001"/>
                  </a:ext>
                </a:extLst>
              </a:tr>
              <a:tr h="628957">
                <a:tc>
                  <a:txBody>
                    <a:bodyPr/>
                    <a:lstStyle/>
                    <a:p>
                      <a:r>
                        <a:rPr lang="en-US" dirty="0" err="1"/>
                        <a:t>Kế</a:t>
                      </a:r>
                      <a:r>
                        <a:rPr lang="en-US" baseline="0" dirty="0"/>
                        <a:t> </a:t>
                      </a:r>
                      <a:r>
                        <a:rPr lang="en-US" baseline="0" dirty="0" err="1"/>
                        <a:t>hoạch</a:t>
                      </a:r>
                      <a:r>
                        <a:rPr lang="en-US" baseline="0" dirty="0"/>
                        <a:t> </a:t>
                      </a:r>
                      <a:r>
                        <a:rPr lang="en-US" baseline="0" dirty="0" err="1"/>
                        <a:t>hóa</a:t>
                      </a:r>
                      <a:r>
                        <a:rPr lang="en-US" baseline="0" dirty="0"/>
                        <a:t> </a:t>
                      </a:r>
                      <a:r>
                        <a:rPr lang="en-US" baseline="0" dirty="0" err="1"/>
                        <a:t>cộng</a:t>
                      </a:r>
                      <a:r>
                        <a:rPr lang="en-US" baseline="0" dirty="0"/>
                        <a:t> </a:t>
                      </a:r>
                      <a:r>
                        <a:rPr lang="en-US" baseline="0" dirty="0" err="1"/>
                        <a:t>đồng</a:t>
                      </a:r>
                      <a:r>
                        <a:rPr lang="en-US" baseline="0" dirty="0"/>
                        <a:t> </a:t>
                      </a:r>
                      <a:endParaRPr lang="en-US" dirty="0"/>
                    </a:p>
                  </a:txBody>
                  <a:tcPr/>
                </a:tc>
                <a:extLst>
                  <a:ext uri="{0D108BD9-81ED-4DB2-BD59-A6C34878D82A}">
                    <a16:rowId xmlns:a16="http://schemas.microsoft.com/office/drawing/2014/main" val="10002"/>
                  </a:ext>
                </a:extLst>
              </a:tr>
              <a:tr h="820044">
                <a:tc>
                  <a:txBody>
                    <a:bodyPr/>
                    <a:lstStyle/>
                    <a:p>
                      <a:r>
                        <a:rPr lang="en-US" baseline="0" dirty="0" err="1"/>
                        <a:t>Ngăn</a:t>
                      </a:r>
                      <a:r>
                        <a:rPr lang="en-US" baseline="0" dirty="0"/>
                        <a:t> </a:t>
                      </a:r>
                      <a:r>
                        <a:rPr lang="en-US" baseline="0" dirty="0" err="1"/>
                        <a:t>ngừa</a:t>
                      </a:r>
                      <a:r>
                        <a:rPr lang="en-US" baseline="0" dirty="0"/>
                        <a:t> </a:t>
                      </a:r>
                      <a:r>
                        <a:rPr lang="en-US" baseline="0" dirty="0" err="1"/>
                        <a:t>phạm</a:t>
                      </a:r>
                      <a:r>
                        <a:rPr lang="en-US" baseline="0" dirty="0"/>
                        <a:t> </a:t>
                      </a:r>
                      <a:r>
                        <a:rPr lang="en-US" baseline="0" dirty="0" err="1"/>
                        <a:t>tội</a:t>
                      </a:r>
                      <a:r>
                        <a:rPr lang="en-US" baseline="0" dirty="0"/>
                        <a:t> qua </a:t>
                      </a:r>
                      <a:r>
                        <a:rPr lang="en-US" baseline="0" dirty="0" err="1"/>
                        <a:t>thiết</a:t>
                      </a:r>
                      <a:r>
                        <a:rPr lang="en-US" baseline="0" dirty="0"/>
                        <a:t> </a:t>
                      </a:r>
                      <a:r>
                        <a:rPr lang="en-US" baseline="0" dirty="0" err="1"/>
                        <a:t>kế</a:t>
                      </a:r>
                      <a:r>
                        <a:rPr lang="en-US" baseline="0" dirty="0"/>
                        <a:t> </a:t>
                      </a:r>
                      <a:r>
                        <a:rPr lang="en-US" baseline="0" dirty="0" err="1"/>
                        <a:t>môi</a:t>
                      </a:r>
                      <a:r>
                        <a:rPr lang="en-US" baseline="0" dirty="0"/>
                        <a:t> </a:t>
                      </a:r>
                      <a:r>
                        <a:rPr lang="en-US" baseline="0" dirty="0" err="1"/>
                        <a:t>trường</a:t>
                      </a:r>
                      <a:r>
                        <a:rPr lang="en-US" baseline="0" dirty="0"/>
                        <a:t> (CPTED)</a:t>
                      </a:r>
                      <a:endParaRPr lang="en-US" dirty="0"/>
                    </a:p>
                  </a:txBody>
                  <a:tcPr/>
                </a:tc>
                <a:extLst>
                  <a:ext uri="{0D108BD9-81ED-4DB2-BD59-A6C34878D82A}">
                    <a16:rowId xmlns:a16="http://schemas.microsoft.com/office/drawing/2014/main" val="10003"/>
                  </a:ext>
                </a:extLst>
              </a:tr>
              <a:tr h="628957">
                <a:tc>
                  <a:txBody>
                    <a:bodyPr/>
                    <a:lstStyle/>
                    <a:p>
                      <a:r>
                        <a:rPr lang="en-US" dirty="0" err="1"/>
                        <a:t>Môi</a:t>
                      </a:r>
                      <a:r>
                        <a:rPr lang="en-US" baseline="0" dirty="0"/>
                        <a:t> </a:t>
                      </a:r>
                      <a:r>
                        <a:rPr lang="en-US" baseline="0" dirty="0" err="1"/>
                        <a:t>trường</a:t>
                      </a:r>
                      <a:r>
                        <a:rPr lang="en-US" baseline="0" dirty="0"/>
                        <a:t> </a:t>
                      </a:r>
                      <a:r>
                        <a:rPr lang="en-US" baseline="0" dirty="0" err="1"/>
                        <a:t>đã</a:t>
                      </a:r>
                      <a:r>
                        <a:rPr lang="en-US" baseline="0" dirty="0"/>
                        <a:t> </a:t>
                      </a:r>
                      <a:r>
                        <a:rPr lang="en-US" baseline="0" dirty="0" err="1"/>
                        <a:t>xây</a:t>
                      </a:r>
                      <a:r>
                        <a:rPr lang="en-US" baseline="0" dirty="0"/>
                        <a:t> </a:t>
                      </a:r>
                      <a:r>
                        <a:rPr lang="en-US" baseline="0" dirty="0" err="1"/>
                        <a:t>dựng</a:t>
                      </a:r>
                      <a:endParaRPr lang="en-US" dirty="0"/>
                    </a:p>
                  </a:txBody>
                  <a:tcPr/>
                </a:tc>
                <a:extLst>
                  <a:ext uri="{0D108BD9-81ED-4DB2-BD59-A6C34878D82A}">
                    <a16:rowId xmlns:a16="http://schemas.microsoft.com/office/drawing/2014/main" val="10004"/>
                  </a:ext>
                </a:extLst>
              </a:tr>
              <a:tr h="628957">
                <a:tc>
                  <a:txBody>
                    <a:bodyPr/>
                    <a:lstStyle/>
                    <a:p>
                      <a:r>
                        <a:rPr lang="en-US" dirty="0" err="1"/>
                        <a:t>Cộng</a:t>
                      </a:r>
                      <a:r>
                        <a:rPr lang="en-US" baseline="0" dirty="0"/>
                        <a:t> </a:t>
                      </a:r>
                      <a:r>
                        <a:rPr lang="en-US" baseline="0" dirty="0" err="1"/>
                        <a:t>đồng</a:t>
                      </a:r>
                      <a:r>
                        <a:rPr lang="en-US" baseline="0" dirty="0"/>
                        <a:t> an </a:t>
                      </a:r>
                      <a:r>
                        <a:rPr lang="en-US" baseline="0" dirty="0" err="1"/>
                        <a:t>toàn</a:t>
                      </a:r>
                      <a:r>
                        <a:rPr lang="en-US" baseline="0" dirty="0"/>
                        <a:t> </a:t>
                      </a:r>
                      <a:r>
                        <a:rPr lang="en-US" baseline="0" dirty="0" err="1"/>
                        <a:t>hơn</a:t>
                      </a:r>
                      <a:endParaRPr lang="en-US" dirty="0"/>
                    </a:p>
                  </a:txBody>
                  <a:tcPr/>
                </a:tc>
                <a:extLst>
                  <a:ext uri="{0D108BD9-81ED-4DB2-BD59-A6C34878D82A}">
                    <a16:rowId xmlns:a16="http://schemas.microsoft.com/office/drawing/2014/main" val="10005"/>
                  </a:ext>
                </a:extLst>
              </a:tr>
              <a:tr h="628957">
                <a:tc>
                  <a:txBody>
                    <a:bodyPr/>
                    <a:lstStyle/>
                    <a:p>
                      <a:r>
                        <a:rPr lang="en-US" dirty="0" err="1"/>
                        <a:t>Kết</a:t>
                      </a:r>
                      <a:r>
                        <a:rPr lang="en-US" baseline="0" dirty="0"/>
                        <a:t> </a:t>
                      </a:r>
                      <a:r>
                        <a:rPr lang="en-US" baseline="0" dirty="0" err="1"/>
                        <a:t>luận</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43597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a:t>
            </a:r>
            <a:r>
              <a:rPr lang="en-US" dirty="0" err="1"/>
              <a:t>bước</a:t>
            </a:r>
            <a:r>
              <a:rPr lang="en-US" dirty="0"/>
              <a:t> </a:t>
            </a:r>
            <a:r>
              <a:rPr lang="en-US" dirty="0" err="1"/>
              <a:t>để</a:t>
            </a:r>
            <a:r>
              <a:rPr lang="en-US" dirty="0"/>
              <a:t> </a:t>
            </a:r>
            <a:r>
              <a:rPr lang="en-US" dirty="0" err="1"/>
              <a:t>hiểu</a:t>
            </a:r>
            <a:r>
              <a:rPr lang="en-US" dirty="0"/>
              <a:t> </a:t>
            </a:r>
            <a:r>
              <a:rPr lang="en-US" dirty="0" err="1"/>
              <a:t>và</a:t>
            </a:r>
            <a:r>
              <a:rPr lang="en-US" dirty="0"/>
              <a:t> </a:t>
            </a:r>
            <a:r>
              <a:rPr lang="en-US" dirty="0" err="1"/>
              <a:t>tác</a:t>
            </a:r>
            <a:r>
              <a:rPr lang="en-US" dirty="0"/>
              <a:t> </a:t>
            </a:r>
            <a:r>
              <a:rPr lang="en-US" dirty="0" err="1"/>
              <a:t>động</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đất</a:t>
            </a:r>
            <a:endParaRPr lang="en-US" dirty="0"/>
          </a:p>
        </p:txBody>
      </p:sp>
      <p:sp>
        <p:nvSpPr>
          <p:cNvPr id="8" name="Text Placeholder 7"/>
          <p:cNvSpPr>
            <a:spLocks noGrp="1"/>
          </p:cNvSpPr>
          <p:nvPr>
            <p:ph type="body" sz="quarter" idx="13"/>
          </p:nvPr>
        </p:nvSpPr>
        <p:spPr/>
        <p:txBody>
          <a:bodyPr/>
          <a:lstStyle/>
          <a:p>
            <a:r>
              <a:rPr lang="en-US" dirty="0" err="1"/>
              <a:t>Kết</a:t>
            </a:r>
            <a:r>
              <a:rPr lang="en-US" dirty="0"/>
              <a:t> </a:t>
            </a:r>
            <a:r>
              <a:rPr lang="en-US" dirty="0" err="1"/>
              <a:t>nối</a:t>
            </a:r>
            <a:r>
              <a:rPr lang="en-US" dirty="0"/>
              <a:t> </a:t>
            </a:r>
            <a:r>
              <a:rPr lang="en-US" dirty="0" err="1"/>
              <a:t>với</a:t>
            </a:r>
            <a:r>
              <a:rPr lang="en-US" dirty="0"/>
              <a:t> </a:t>
            </a:r>
            <a:r>
              <a:rPr lang="en-US" dirty="0" err="1"/>
              <a:t>các</a:t>
            </a:r>
            <a:r>
              <a:rPr lang="en-US" dirty="0"/>
              <a:t> </a:t>
            </a:r>
            <a:r>
              <a:rPr lang="en-US" dirty="0" err="1"/>
              <a:t>cư</a:t>
            </a:r>
            <a:r>
              <a:rPr lang="en-US" dirty="0"/>
              <a:t> </a:t>
            </a:r>
            <a:r>
              <a:rPr lang="en-US" dirty="0" err="1"/>
              <a:t>dân</a:t>
            </a:r>
            <a:r>
              <a:rPr lang="en-US" dirty="0"/>
              <a:t> </a:t>
            </a:r>
            <a:r>
              <a:rPr lang="en-US" dirty="0" err="1"/>
              <a:t>khác</a:t>
            </a:r>
            <a:endParaRPr lang="en-US" dirty="0"/>
          </a:p>
        </p:txBody>
      </p:sp>
      <p:pic>
        <p:nvPicPr>
          <p:cNvPr id="3" name="Picture 2" descr="system-825314_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595" y="1959428"/>
            <a:ext cx="6144810" cy="4339772"/>
          </a:xfrm>
          <a:prstGeom prst="rect">
            <a:avLst/>
          </a:prstGeom>
        </p:spPr>
      </p:pic>
    </p:spTree>
    <p:extLst>
      <p:ext uri="{BB962C8B-B14F-4D97-AF65-F5344CB8AC3E}">
        <p14:creationId xmlns:p14="http://schemas.microsoft.com/office/powerpoint/2010/main" val="3152842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a:t>
            </a:r>
            <a:r>
              <a:rPr lang="en-US" dirty="0" err="1"/>
              <a:t>bước</a:t>
            </a:r>
            <a:r>
              <a:rPr lang="en-US" dirty="0"/>
              <a:t> </a:t>
            </a:r>
            <a:r>
              <a:rPr lang="en-US" dirty="0" err="1"/>
              <a:t>để</a:t>
            </a:r>
            <a:r>
              <a:rPr lang="en-US" dirty="0"/>
              <a:t> </a:t>
            </a:r>
            <a:r>
              <a:rPr lang="en-US" dirty="0" err="1"/>
              <a:t>hiểu</a:t>
            </a:r>
            <a:r>
              <a:rPr lang="en-US" dirty="0"/>
              <a:t> </a:t>
            </a:r>
            <a:r>
              <a:rPr lang="en-US" dirty="0" err="1"/>
              <a:t>và</a:t>
            </a:r>
            <a:r>
              <a:rPr lang="en-US" dirty="0"/>
              <a:t> </a:t>
            </a:r>
            <a:r>
              <a:rPr lang="en-US" dirty="0" err="1"/>
              <a:t>tác</a:t>
            </a:r>
            <a:r>
              <a:rPr lang="en-US" dirty="0"/>
              <a:t> </a:t>
            </a:r>
            <a:r>
              <a:rPr lang="en-US" dirty="0" err="1"/>
              <a:t>động</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đất</a:t>
            </a:r>
            <a:endParaRPr lang="en-US" dirty="0"/>
          </a:p>
        </p:txBody>
      </p:sp>
      <p:sp>
        <p:nvSpPr>
          <p:cNvPr id="8" name="Text Placeholder 7"/>
          <p:cNvSpPr>
            <a:spLocks noGrp="1"/>
          </p:cNvSpPr>
          <p:nvPr>
            <p:ph type="body" sz="quarter" idx="13"/>
          </p:nvPr>
        </p:nvSpPr>
        <p:spPr/>
        <p:txBody>
          <a:bodyPr/>
          <a:lstStyle/>
          <a:p>
            <a:r>
              <a:rPr lang="en-US" dirty="0" err="1"/>
              <a:t>Tạo</a:t>
            </a:r>
            <a:r>
              <a:rPr lang="en-US" dirty="0"/>
              <a:t> </a:t>
            </a:r>
            <a:r>
              <a:rPr lang="en-US" dirty="0" err="1"/>
              <a:t>kế</a:t>
            </a:r>
            <a:r>
              <a:rPr lang="en-US" dirty="0"/>
              <a:t> </a:t>
            </a:r>
            <a:r>
              <a:rPr lang="en-US" dirty="0" err="1"/>
              <a:t>hoạch</a:t>
            </a:r>
            <a:r>
              <a:rPr lang="en-US" dirty="0"/>
              <a:t> </a:t>
            </a:r>
            <a:r>
              <a:rPr lang="en-US" dirty="0" err="1"/>
              <a:t>hành</a:t>
            </a:r>
            <a:r>
              <a:rPr lang="en-US" dirty="0"/>
              <a:t> </a:t>
            </a:r>
            <a:r>
              <a:rPr lang="en-US" dirty="0" err="1"/>
              <a:t>động</a:t>
            </a:r>
            <a:endParaRPr lang="en-US" dirty="0"/>
          </a:p>
        </p:txBody>
      </p:sp>
      <p:pic>
        <p:nvPicPr>
          <p:cNvPr id="5" name="Content Placeholder 4" descr="PeopleCharette5"/>
          <p:cNvPicPr>
            <a:picLocks noGrp="1" noChangeAspect="1" noChangeArrowheads="1"/>
          </p:cNvPicPr>
          <p:nvPr>
            <p:ph idx="1"/>
          </p:nvPr>
        </p:nvPicPr>
        <p:blipFill>
          <a:blip r:embed="rId3"/>
          <a:srcRect t="14054" b="14054"/>
          <a:stretch>
            <a:fillRect/>
          </a:stretch>
        </p:blipFill>
        <p:spPr bwMode="auto">
          <a:prstGeom prst="rect">
            <a:avLst/>
          </a:prstGeom>
          <a:ln>
            <a:noFill/>
          </a:ln>
          <a:effectLst/>
        </p:spPr>
      </p:pic>
    </p:spTree>
    <p:extLst>
      <p:ext uri="{BB962C8B-B14F-4D97-AF65-F5344CB8AC3E}">
        <p14:creationId xmlns:p14="http://schemas.microsoft.com/office/powerpoint/2010/main" val="1632091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a:t>
            </a:r>
            <a:r>
              <a:rPr lang="en-US" dirty="0" err="1"/>
              <a:t>bước</a:t>
            </a:r>
            <a:r>
              <a:rPr lang="en-US" dirty="0"/>
              <a:t> </a:t>
            </a:r>
            <a:r>
              <a:rPr lang="en-US" dirty="0" err="1"/>
              <a:t>để</a:t>
            </a:r>
            <a:r>
              <a:rPr lang="en-US" dirty="0"/>
              <a:t> </a:t>
            </a:r>
            <a:r>
              <a:rPr lang="en-US" dirty="0" err="1"/>
              <a:t>hiểu</a:t>
            </a:r>
            <a:r>
              <a:rPr lang="en-US" dirty="0"/>
              <a:t> </a:t>
            </a:r>
            <a:r>
              <a:rPr lang="en-US" dirty="0" err="1"/>
              <a:t>và</a:t>
            </a:r>
            <a:r>
              <a:rPr lang="en-US" dirty="0"/>
              <a:t> </a:t>
            </a:r>
            <a:r>
              <a:rPr lang="en-US" dirty="0" err="1"/>
              <a:t>tác</a:t>
            </a:r>
            <a:r>
              <a:rPr lang="en-US" dirty="0"/>
              <a:t> </a:t>
            </a:r>
            <a:r>
              <a:rPr lang="en-US" dirty="0" err="1"/>
              <a:t>động</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đất</a:t>
            </a:r>
            <a:endParaRPr lang="en-US" dirty="0"/>
          </a:p>
        </p:txBody>
      </p:sp>
      <p:sp>
        <p:nvSpPr>
          <p:cNvPr id="8" name="Text Placeholder 7"/>
          <p:cNvSpPr>
            <a:spLocks noGrp="1"/>
          </p:cNvSpPr>
          <p:nvPr>
            <p:ph type="body" sz="quarter" idx="13"/>
          </p:nvPr>
        </p:nvSpPr>
        <p:spPr/>
        <p:txBody>
          <a:bodyPr/>
          <a:lstStyle/>
          <a:p>
            <a:r>
              <a:rPr lang="en-US" dirty="0" err="1"/>
              <a:t>Phát</a:t>
            </a:r>
            <a:r>
              <a:rPr lang="en-US" dirty="0"/>
              <a:t> </a:t>
            </a:r>
            <a:r>
              <a:rPr lang="en-US" dirty="0" err="1"/>
              <a:t>triển</a:t>
            </a:r>
            <a:r>
              <a:rPr lang="en-US" dirty="0"/>
              <a:t> </a:t>
            </a:r>
            <a:r>
              <a:rPr lang="en-US" dirty="0" err="1"/>
              <a:t>thông</a:t>
            </a:r>
            <a:r>
              <a:rPr lang="en-US" dirty="0"/>
              <a:t> </a:t>
            </a:r>
            <a:r>
              <a:rPr lang="en-US" dirty="0" err="1"/>
              <a:t>điệp</a:t>
            </a:r>
            <a:endParaRPr lang="en-US" dirty="0"/>
          </a:p>
        </p:txBody>
      </p:sp>
      <p:pic>
        <p:nvPicPr>
          <p:cNvPr id="3" name="Content Placeholder 2" descr="group-835427_1280.jpg"/>
          <p:cNvPicPr>
            <a:picLocks noGrp="1" noChangeAspect="1"/>
          </p:cNvPicPr>
          <p:nvPr>
            <p:ph idx="1"/>
          </p:nvPr>
        </p:nvPicPr>
        <p:blipFill>
          <a:blip r:embed="rId3">
            <a:extLst>
              <a:ext uri="{28A0092B-C50C-407E-A947-70E740481C1C}">
                <a14:useLocalDpi xmlns:a14="http://schemas.microsoft.com/office/drawing/2010/main" val="0"/>
              </a:ext>
            </a:extLst>
          </a:blip>
          <a:srcRect t="11797" b="11797"/>
          <a:stretch>
            <a:fillRect/>
          </a:stretch>
        </p:blipFill>
        <p:spPr/>
      </p:pic>
    </p:spTree>
    <p:extLst>
      <p:ext uri="{BB962C8B-B14F-4D97-AF65-F5344CB8AC3E}">
        <p14:creationId xmlns:p14="http://schemas.microsoft.com/office/powerpoint/2010/main" val="3590375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a:t>
            </a:r>
            <a:r>
              <a:rPr lang="en-US" dirty="0" err="1"/>
              <a:t>bước</a:t>
            </a:r>
            <a:r>
              <a:rPr lang="en-US" dirty="0"/>
              <a:t> </a:t>
            </a:r>
            <a:r>
              <a:rPr lang="en-US" dirty="0" err="1"/>
              <a:t>để</a:t>
            </a:r>
            <a:r>
              <a:rPr lang="en-US" dirty="0"/>
              <a:t> </a:t>
            </a:r>
            <a:r>
              <a:rPr lang="en-US" dirty="0" err="1"/>
              <a:t>hiểu</a:t>
            </a:r>
            <a:r>
              <a:rPr lang="en-US" dirty="0"/>
              <a:t> </a:t>
            </a:r>
            <a:r>
              <a:rPr lang="en-US" dirty="0" err="1"/>
              <a:t>và</a:t>
            </a:r>
            <a:r>
              <a:rPr lang="en-US" dirty="0"/>
              <a:t> </a:t>
            </a:r>
            <a:r>
              <a:rPr lang="en-US" dirty="0" err="1"/>
              <a:t>tác</a:t>
            </a:r>
            <a:r>
              <a:rPr lang="en-US" dirty="0"/>
              <a:t> </a:t>
            </a:r>
            <a:r>
              <a:rPr lang="en-US" dirty="0" err="1"/>
              <a:t>động</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đất</a:t>
            </a:r>
            <a:endParaRPr lang="en-US" dirty="0"/>
          </a:p>
        </p:txBody>
      </p:sp>
      <p:sp>
        <p:nvSpPr>
          <p:cNvPr id="8" name="Text Placeholder 7"/>
          <p:cNvSpPr>
            <a:spLocks noGrp="1"/>
          </p:cNvSpPr>
          <p:nvPr>
            <p:ph type="body" sz="quarter" idx="13"/>
          </p:nvPr>
        </p:nvSpPr>
        <p:spPr/>
        <p:txBody>
          <a:bodyPr>
            <a:noAutofit/>
          </a:bodyPr>
          <a:lstStyle/>
          <a:p>
            <a:r>
              <a:rPr lang="en-US" sz="1600" dirty="0" err="1"/>
              <a:t>Xây</a:t>
            </a:r>
            <a:r>
              <a:rPr lang="en-US" sz="1600" dirty="0"/>
              <a:t> </a:t>
            </a:r>
            <a:r>
              <a:rPr lang="en-US" sz="1600" dirty="0" err="1"/>
              <a:t>dựng</a:t>
            </a:r>
            <a:r>
              <a:rPr lang="en-US" sz="1600" dirty="0"/>
              <a:t> </a:t>
            </a:r>
            <a:r>
              <a:rPr lang="en-US" sz="1600" dirty="0" err="1"/>
              <a:t>hỗ</a:t>
            </a:r>
            <a:r>
              <a:rPr lang="en-US" sz="1600" dirty="0"/>
              <a:t> </a:t>
            </a:r>
            <a:r>
              <a:rPr lang="en-US" sz="1600" dirty="0" err="1"/>
              <a:t>trợ</a:t>
            </a:r>
            <a:r>
              <a:rPr lang="en-US" sz="1600" dirty="0"/>
              <a:t> </a:t>
            </a:r>
            <a:r>
              <a:rPr lang="en-US" sz="1600" dirty="0" err="1"/>
              <a:t>với</a:t>
            </a:r>
            <a:r>
              <a:rPr lang="en-US" sz="1600" dirty="0"/>
              <a:t> </a:t>
            </a:r>
            <a:r>
              <a:rPr lang="en-US" sz="1600" dirty="0" err="1"/>
              <a:t>đối</a:t>
            </a:r>
            <a:r>
              <a:rPr lang="en-US" sz="1600" dirty="0"/>
              <a:t> </a:t>
            </a:r>
            <a:r>
              <a:rPr lang="en-US" sz="1600" dirty="0" err="1"/>
              <a:t>tác</a:t>
            </a:r>
            <a:r>
              <a:rPr lang="en-US" sz="1600" dirty="0"/>
              <a:t> </a:t>
            </a:r>
            <a:r>
              <a:rPr lang="en-US" sz="1600" dirty="0" err="1"/>
              <a:t>truyền</a:t>
            </a:r>
            <a:r>
              <a:rPr lang="en-US" sz="1600" dirty="0"/>
              <a:t> </a:t>
            </a:r>
            <a:r>
              <a:rPr lang="en-US" sz="1600" dirty="0" err="1"/>
              <a:t>thống</a:t>
            </a:r>
            <a:r>
              <a:rPr lang="en-US" sz="1600" dirty="0"/>
              <a:t> </a:t>
            </a:r>
            <a:r>
              <a:rPr lang="en-US" sz="1600" dirty="0" err="1"/>
              <a:t>và</a:t>
            </a:r>
            <a:r>
              <a:rPr lang="en-US" sz="1600" dirty="0"/>
              <a:t> phi </a:t>
            </a:r>
            <a:r>
              <a:rPr lang="en-US" sz="1600" dirty="0" err="1"/>
              <a:t>truyền</a:t>
            </a:r>
            <a:r>
              <a:rPr lang="en-US" sz="1600" dirty="0"/>
              <a:t> </a:t>
            </a:r>
            <a:r>
              <a:rPr lang="en-US" sz="1600" dirty="0" err="1"/>
              <a:t>thống</a:t>
            </a:r>
            <a:endParaRPr lang="en-US" sz="1600" dirty="0"/>
          </a:p>
        </p:txBody>
      </p:sp>
      <p:pic>
        <p:nvPicPr>
          <p:cNvPr id="9" name="Content Placeholder 11" descr="Group of People.png"/>
          <p:cNvPicPr>
            <a:picLocks noGrp="1" noChangeAspect="1"/>
          </p:cNvPicPr>
          <p:nvPr>
            <p:ph idx="1"/>
          </p:nvPr>
        </p:nvPicPr>
        <p:blipFill>
          <a:blip r:embed="rId3">
            <a:extLst>
              <a:ext uri="{28A0092B-C50C-407E-A947-70E740481C1C}">
                <a14:useLocalDpi xmlns:a14="http://schemas.microsoft.com/office/drawing/2010/main" val="0"/>
              </a:ext>
            </a:extLst>
          </a:blip>
          <a:srcRect t="2236" b="2236"/>
          <a:stretch>
            <a:fillRect/>
          </a:stretch>
        </p:blipFill>
        <p:spPr>
          <a:prstGeom prst="rect">
            <a:avLst/>
          </a:prstGeom>
        </p:spPr>
      </p:pic>
    </p:spTree>
    <p:extLst>
      <p:ext uri="{BB962C8B-B14F-4D97-AF65-F5344CB8AC3E}">
        <p14:creationId xmlns:p14="http://schemas.microsoft.com/office/powerpoint/2010/main" val="6279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a:t>
            </a:r>
            <a:r>
              <a:rPr lang="en-US" dirty="0" err="1"/>
              <a:t>bước</a:t>
            </a:r>
            <a:r>
              <a:rPr lang="en-US" dirty="0"/>
              <a:t> </a:t>
            </a:r>
            <a:r>
              <a:rPr lang="en-US" dirty="0" err="1"/>
              <a:t>để</a:t>
            </a:r>
            <a:r>
              <a:rPr lang="en-US" dirty="0"/>
              <a:t> </a:t>
            </a:r>
            <a:r>
              <a:rPr lang="en-US" dirty="0" err="1"/>
              <a:t>hiểu</a:t>
            </a:r>
            <a:r>
              <a:rPr lang="en-US" dirty="0"/>
              <a:t> </a:t>
            </a:r>
            <a:r>
              <a:rPr lang="en-US" dirty="0" err="1"/>
              <a:t>và</a:t>
            </a:r>
            <a:r>
              <a:rPr lang="en-US" dirty="0"/>
              <a:t> </a:t>
            </a:r>
            <a:r>
              <a:rPr lang="en-US" dirty="0" err="1"/>
              <a:t>tác</a:t>
            </a:r>
            <a:r>
              <a:rPr lang="en-US" dirty="0"/>
              <a:t> </a:t>
            </a:r>
            <a:r>
              <a:rPr lang="en-US" dirty="0" err="1"/>
              <a:t>động</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đất</a:t>
            </a:r>
            <a:endParaRPr lang="en-US" dirty="0"/>
          </a:p>
        </p:txBody>
      </p:sp>
      <p:sp>
        <p:nvSpPr>
          <p:cNvPr id="8" name="Text Placeholder 7"/>
          <p:cNvSpPr>
            <a:spLocks noGrp="1"/>
          </p:cNvSpPr>
          <p:nvPr>
            <p:ph type="body" sz="quarter" idx="13"/>
          </p:nvPr>
        </p:nvSpPr>
        <p:spPr>
          <a:xfrm>
            <a:off x="329184" y="1369786"/>
            <a:ext cx="8357613" cy="589641"/>
          </a:xfrm>
        </p:spPr>
        <p:txBody>
          <a:bodyPr>
            <a:noAutofit/>
          </a:bodyPr>
          <a:lstStyle/>
          <a:p>
            <a:r>
              <a:rPr lang="en-US" sz="1600" dirty="0" err="1"/>
              <a:t>Gặp</a:t>
            </a:r>
            <a:r>
              <a:rPr lang="en-US" sz="1600" dirty="0"/>
              <a:t> </a:t>
            </a:r>
            <a:r>
              <a:rPr lang="en-US" sz="1600" dirty="0" err="1"/>
              <a:t>người</a:t>
            </a:r>
            <a:r>
              <a:rPr lang="en-US" sz="1600" dirty="0"/>
              <a:t> </a:t>
            </a:r>
            <a:r>
              <a:rPr lang="en-US" sz="1600" dirty="0" err="1"/>
              <a:t>lập</a:t>
            </a:r>
            <a:r>
              <a:rPr lang="en-US" sz="1600" dirty="0"/>
              <a:t> </a:t>
            </a:r>
            <a:r>
              <a:rPr lang="en-US" sz="1600" dirty="0" err="1"/>
              <a:t>kế</a:t>
            </a:r>
            <a:r>
              <a:rPr lang="en-US" sz="1600" dirty="0"/>
              <a:t> </a:t>
            </a:r>
            <a:r>
              <a:rPr lang="en-US" sz="1600" dirty="0" err="1"/>
              <a:t>hoạch</a:t>
            </a:r>
            <a:r>
              <a:rPr lang="en-US" sz="1600" dirty="0"/>
              <a:t>, </a:t>
            </a:r>
            <a:r>
              <a:rPr lang="en-US" sz="1600" dirty="0" err="1"/>
              <a:t>bầu</a:t>
            </a:r>
            <a:r>
              <a:rPr lang="en-US" sz="1600" dirty="0"/>
              <a:t> </a:t>
            </a:r>
            <a:r>
              <a:rPr lang="en-US" sz="1600" dirty="0" err="1"/>
              <a:t>công</a:t>
            </a:r>
            <a:r>
              <a:rPr lang="en-US" sz="1600" dirty="0"/>
              <a:t> </a:t>
            </a:r>
            <a:r>
              <a:rPr lang="en-US" sz="1600" dirty="0" err="1"/>
              <a:t>chức</a:t>
            </a:r>
            <a:r>
              <a:rPr lang="en-US" sz="1600" dirty="0"/>
              <a:t>, </a:t>
            </a:r>
            <a:r>
              <a:rPr lang="en-US" sz="1600" dirty="0" err="1"/>
              <a:t>và</a:t>
            </a:r>
            <a:r>
              <a:rPr lang="en-US" sz="1600" dirty="0"/>
              <a:t> </a:t>
            </a:r>
            <a:r>
              <a:rPr lang="en-US" sz="1600" dirty="0" err="1"/>
              <a:t>nhân</a:t>
            </a:r>
            <a:r>
              <a:rPr lang="en-US" sz="1600" dirty="0"/>
              <a:t> </a:t>
            </a:r>
            <a:r>
              <a:rPr lang="en-US" sz="1600" dirty="0" err="1"/>
              <a:t>viên</a:t>
            </a:r>
            <a:r>
              <a:rPr lang="en-US" sz="1600" dirty="0"/>
              <a:t> </a:t>
            </a:r>
            <a:r>
              <a:rPr lang="en-US" sz="1600" dirty="0" err="1"/>
              <a:t>thành</a:t>
            </a:r>
            <a:r>
              <a:rPr lang="en-US" sz="1600" dirty="0"/>
              <a:t> </a:t>
            </a:r>
            <a:r>
              <a:rPr lang="en-US" sz="1600" dirty="0" err="1"/>
              <a:t>viên</a:t>
            </a:r>
            <a:r>
              <a:rPr lang="en-US" sz="1600" dirty="0"/>
              <a:t> </a:t>
            </a:r>
            <a:r>
              <a:rPr lang="en-US" sz="1600" dirty="0" err="1"/>
              <a:t>của</a:t>
            </a:r>
            <a:r>
              <a:rPr lang="en-US" sz="1600" dirty="0"/>
              <a:t> </a:t>
            </a:r>
            <a:r>
              <a:rPr lang="en-US" sz="1600" dirty="0" err="1"/>
              <a:t>họ</a:t>
            </a:r>
            <a:endParaRPr lang="en-US" sz="1600" dirty="0"/>
          </a:p>
        </p:txBody>
      </p:sp>
      <p:pic>
        <p:nvPicPr>
          <p:cNvPr id="9"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9503" b="9503"/>
          <a:stretch/>
        </p:blipFill>
        <p:spPr bwMode="auto">
          <a:prstGeom prst="rect">
            <a:avLst/>
          </a:prstGeom>
          <a:ln>
            <a:noFill/>
          </a:ln>
          <a:effectLst/>
          <a:extLs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187533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a:t>
            </a:r>
            <a:r>
              <a:rPr lang="en-US" dirty="0" err="1"/>
              <a:t>bước</a:t>
            </a:r>
            <a:r>
              <a:rPr lang="en-US" dirty="0"/>
              <a:t> </a:t>
            </a:r>
            <a:r>
              <a:rPr lang="en-US" dirty="0" err="1"/>
              <a:t>để</a:t>
            </a:r>
            <a:r>
              <a:rPr lang="en-US" dirty="0"/>
              <a:t> </a:t>
            </a:r>
            <a:r>
              <a:rPr lang="en-US" dirty="0" err="1"/>
              <a:t>hiểu</a:t>
            </a:r>
            <a:r>
              <a:rPr lang="en-US" dirty="0"/>
              <a:t> </a:t>
            </a:r>
            <a:r>
              <a:rPr lang="en-US" dirty="0" err="1"/>
              <a:t>và</a:t>
            </a:r>
            <a:r>
              <a:rPr lang="en-US" dirty="0"/>
              <a:t> </a:t>
            </a:r>
            <a:r>
              <a:rPr lang="en-US" dirty="0" err="1"/>
              <a:t>tác</a:t>
            </a:r>
            <a:r>
              <a:rPr lang="en-US" dirty="0"/>
              <a:t> </a:t>
            </a:r>
            <a:r>
              <a:rPr lang="en-US" dirty="0" err="1"/>
              <a:t>động</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đất</a:t>
            </a:r>
            <a:endParaRPr lang="en-US" dirty="0"/>
          </a:p>
        </p:txBody>
      </p:sp>
      <p:sp>
        <p:nvSpPr>
          <p:cNvPr id="8" name="Text Placeholder 7"/>
          <p:cNvSpPr>
            <a:spLocks noGrp="1"/>
          </p:cNvSpPr>
          <p:nvPr>
            <p:ph type="body" sz="quarter" idx="13"/>
          </p:nvPr>
        </p:nvSpPr>
        <p:spPr/>
        <p:txBody>
          <a:bodyPr>
            <a:noAutofit/>
          </a:bodyPr>
          <a:lstStyle/>
          <a:p>
            <a:r>
              <a:rPr lang="en-US" dirty="0" err="1"/>
              <a:t>Hãy</a:t>
            </a:r>
            <a:r>
              <a:rPr lang="en-US" dirty="0"/>
              <a:t> </a:t>
            </a:r>
            <a:r>
              <a:rPr lang="en-US" dirty="0" err="1"/>
              <a:t>Kiên</a:t>
            </a:r>
            <a:r>
              <a:rPr lang="en-US" dirty="0"/>
              <a:t> </a:t>
            </a:r>
            <a:r>
              <a:rPr lang="en-US" dirty="0" err="1"/>
              <a:t>định</a:t>
            </a:r>
            <a:r>
              <a:rPr lang="en-US" dirty="0"/>
              <a:t> </a:t>
            </a:r>
            <a:r>
              <a:rPr lang="en-US" dirty="0" err="1"/>
              <a:t>và</a:t>
            </a:r>
            <a:r>
              <a:rPr lang="en-US" dirty="0"/>
              <a:t> </a:t>
            </a:r>
            <a:r>
              <a:rPr lang="en-US" dirty="0" err="1"/>
              <a:t>kiên</a:t>
            </a:r>
            <a:r>
              <a:rPr lang="en-US" dirty="0"/>
              <a:t> </a:t>
            </a:r>
            <a:r>
              <a:rPr lang="en-US" dirty="0" err="1"/>
              <a:t>nhẫn</a:t>
            </a:r>
            <a:endParaRPr lang="en-US" dirty="0"/>
          </a:p>
        </p:txBody>
      </p:sp>
      <p:pic>
        <p:nvPicPr>
          <p:cNvPr id="3" name="Content Placeholder 2" descr="personal-885550_1280.jpg"/>
          <p:cNvPicPr>
            <a:picLocks noGrp="1" noChangeAspect="1"/>
          </p:cNvPicPr>
          <p:nvPr>
            <p:ph idx="1"/>
          </p:nvPr>
        </p:nvPicPr>
        <p:blipFill>
          <a:blip r:embed="rId3">
            <a:extLst>
              <a:ext uri="{28A0092B-C50C-407E-A947-70E740481C1C}">
                <a14:useLocalDpi xmlns:a14="http://schemas.microsoft.com/office/drawing/2010/main" val="0"/>
              </a:ext>
            </a:extLst>
          </a:blip>
          <a:srcRect t="9468" b="9468"/>
          <a:stretch>
            <a:fillRect/>
          </a:stretch>
        </p:blipFill>
        <p:spPr/>
      </p:pic>
    </p:spTree>
    <p:extLst>
      <p:ext uri="{BB962C8B-B14F-4D97-AF65-F5344CB8AC3E}">
        <p14:creationId xmlns:p14="http://schemas.microsoft.com/office/powerpoint/2010/main" val="3415783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Kết</a:t>
            </a:r>
            <a:r>
              <a:rPr lang="en-US" dirty="0"/>
              <a:t> </a:t>
            </a:r>
            <a:r>
              <a:rPr lang="en-US" dirty="0" err="1"/>
              <a:t>nối</a:t>
            </a:r>
            <a:r>
              <a:rPr lang="en-US" dirty="0"/>
              <a:t> </a:t>
            </a:r>
            <a:r>
              <a:rPr lang="en-US" dirty="0" err="1"/>
              <a:t>xã</a:t>
            </a:r>
            <a:r>
              <a:rPr lang="en-US" dirty="0"/>
              <a:t> </a:t>
            </a:r>
            <a:r>
              <a:rPr lang="en-US" dirty="0" err="1"/>
              <a:t>hội</a:t>
            </a:r>
            <a:endParaRPr lang="en-US" dirty="0"/>
          </a:p>
        </p:txBody>
      </p:sp>
      <p:sp>
        <p:nvSpPr>
          <p:cNvPr id="4" name="Content Placeholder 3"/>
          <p:cNvSpPr>
            <a:spLocks noGrp="1"/>
          </p:cNvSpPr>
          <p:nvPr>
            <p:ph sz="half" idx="2"/>
          </p:nvPr>
        </p:nvSpPr>
        <p:spPr>
          <a:xfrm>
            <a:off x="457200" y="1535113"/>
            <a:ext cx="4040188" cy="4591050"/>
          </a:xfrm>
        </p:spPr>
        <p:txBody>
          <a:bodyPr/>
          <a:lstStyle/>
          <a:p>
            <a:r>
              <a:rPr lang="en-US" sz="2400" dirty="0" err="1"/>
              <a:t>Mối</a:t>
            </a:r>
            <a:r>
              <a:rPr lang="en-US" sz="2400" dirty="0"/>
              <a:t> </a:t>
            </a:r>
            <a:r>
              <a:rPr lang="en-US" sz="2400" dirty="0" err="1"/>
              <a:t>quan</a:t>
            </a:r>
            <a:r>
              <a:rPr lang="en-US" sz="2400" dirty="0"/>
              <a:t> </a:t>
            </a:r>
            <a:r>
              <a:rPr lang="en-US" sz="2400" dirty="0" err="1"/>
              <a:t>hệ</a:t>
            </a:r>
            <a:r>
              <a:rPr lang="en-US" sz="2400" dirty="0"/>
              <a:t> </a:t>
            </a:r>
            <a:r>
              <a:rPr lang="en-US" sz="2400" dirty="0" err="1"/>
              <a:t>có</a:t>
            </a:r>
            <a:r>
              <a:rPr lang="en-US" sz="2400" dirty="0"/>
              <a:t> </a:t>
            </a:r>
            <a:r>
              <a:rPr lang="en-US" sz="2400" dirty="0" err="1"/>
              <a:t>vai</a:t>
            </a:r>
            <a:r>
              <a:rPr lang="en-US" sz="2400" dirty="0"/>
              <a:t> </a:t>
            </a:r>
            <a:r>
              <a:rPr lang="en-US" sz="2400" dirty="0" err="1"/>
              <a:t>trò</a:t>
            </a:r>
            <a:r>
              <a:rPr lang="en-US" sz="2400" dirty="0"/>
              <a:t> </a:t>
            </a:r>
            <a:r>
              <a:rPr lang="en-US" sz="2400" dirty="0" err="1"/>
              <a:t>quan</a:t>
            </a:r>
            <a:r>
              <a:rPr lang="en-US" sz="2400" dirty="0"/>
              <a:t> </a:t>
            </a:r>
            <a:r>
              <a:rPr lang="en-US" sz="2400" dirty="0" err="1"/>
              <a:t>trọng</a:t>
            </a:r>
            <a:endParaRPr lang="en-US" sz="2400" dirty="0"/>
          </a:p>
          <a:p>
            <a:r>
              <a:rPr lang="en-US" sz="2400" dirty="0" err="1"/>
              <a:t>Tạo</a:t>
            </a:r>
            <a:r>
              <a:rPr lang="en-US" sz="2400" dirty="0"/>
              <a:t> </a:t>
            </a:r>
            <a:r>
              <a:rPr lang="en-US" sz="2400" dirty="0" err="1"/>
              <a:t>dựng</a:t>
            </a:r>
            <a:r>
              <a:rPr lang="en-US" sz="2400" dirty="0"/>
              <a:t> </a:t>
            </a:r>
            <a:r>
              <a:rPr lang="en-US" sz="2400" dirty="0" err="1"/>
              <a:t>vốn</a:t>
            </a:r>
            <a:r>
              <a:rPr lang="en-US" sz="2400" dirty="0"/>
              <a:t> </a:t>
            </a:r>
            <a:r>
              <a:rPr lang="en-US" sz="2400" dirty="0" err="1"/>
              <a:t>xã</a:t>
            </a:r>
            <a:r>
              <a:rPr lang="en-US" sz="2400" dirty="0"/>
              <a:t> </a:t>
            </a:r>
            <a:r>
              <a:rPr lang="en-US" sz="2400" dirty="0" err="1"/>
              <a:t>hội</a:t>
            </a:r>
            <a:endParaRPr lang="en-US" sz="2400" dirty="0"/>
          </a:p>
          <a:p>
            <a:r>
              <a:rPr lang="en-US" sz="2400" dirty="0" err="1"/>
              <a:t>Liên</a:t>
            </a:r>
            <a:r>
              <a:rPr lang="en-US" sz="2400" dirty="0"/>
              <a:t> </a:t>
            </a:r>
            <a:r>
              <a:rPr lang="en-US" sz="2400" dirty="0" err="1"/>
              <a:t>kết</a:t>
            </a:r>
            <a:r>
              <a:rPr lang="en-US" sz="2400" dirty="0"/>
              <a:t> </a:t>
            </a:r>
            <a:r>
              <a:rPr lang="en-US" sz="2400" dirty="0" err="1"/>
              <a:t>để</a:t>
            </a:r>
            <a:r>
              <a:rPr lang="en-US" sz="2400" dirty="0"/>
              <a:t> </a:t>
            </a:r>
            <a:r>
              <a:rPr lang="en-US" sz="2400" dirty="0" err="1"/>
              <a:t>tăng</a:t>
            </a:r>
            <a:r>
              <a:rPr lang="en-US" sz="2400" dirty="0"/>
              <a:t> </a:t>
            </a:r>
            <a:r>
              <a:rPr lang="en-US" sz="2400" dirty="0" err="1"/>
              <a:t>sức</a:t>
            </a:r>
            <a:r>
              <a:rPr lang="en-US" sz="2400" dirty="0"/>
              <a:t> </a:t>
            </a:r>
            <a:r>
              <a:rPr lang="en-US" sz="2400" dirty="0" err="1"/>
              <a:t>khỏe</a:t>
            </a:r>
            <a:endParaRPr lang="en-US" sz="2400" dirty="0"/>
          </a:p>
          <a:p>
            <a:r>
              <a:rPr lang="en-US" sz="2400" dirty="0" err="1"/>
              <a:t>Góp</a:t>
            </a:r>
            <a:r>
              <a:rPr lang="en-US" sz="2400" dirty="0"/>
              <a:t> </a:t>
            </a:r>
            <a:r>
              <a:rPr lang="en-US" sz="2400" dirty="0" err="1"/>
              <a:t>phần</a:t>
            </a:r>
            <a:r>
              <a:rPr lang="en-US" sz="2400" dirty="0"/>
              <a:t> </a:t>
            </a:r>
            <a:r>
              <a:rPr lang="en-US" sz="2400" dirty="0" err="1"/>
              <a:t>ngăn</a:t>
            </a:r>
            <a:r>
              <a:rPr lang="en-US" sz="2400" dirty="0"/>
              <a:t> </a:t>
            </a:r>
            <a:r>
              <a:rPr lang="en-US" sz="2400" dirty="0" err="1"/>
              <a:t>ngừa</a:t>
            </a:r>
            <a:r>
              <a:rPr lang="en-US" sz="2400" dirty="0"/>
              <a:t> </a:t>
            </a:r>
            <a:r>
              <a:rPr lang="en-US" sz="2400" dirty="0" err="1"/>
              <a:t>bệnh</a:t>
            </a:r>
            <a:r>
              <a:rPr lang="en-US" sz="2400" dirty="0"/>
              <a:t> </a:t>
            </a:r>
            <a:r>
              <a:rPr lang="en-US" sz="2400" dirty="0" err="1"/>
              <a:t>mãn</a:t>
            </a:r>
            <a:r>
              <a:rPr lang="en-US" sz="2400" dirty="0"/>
              <a:t> </a:t>
            </a:r>
            <a:r>
              <a:rPr lang="en-US" sz="2400" dirty="0" err="1"/>
              <a:t>tính</a:t>
            </a:r>
            <a:endParaRPr lang="en-US" sz="2400" dirty="0"/>
          </a:p>
          <a:p>
            <a:endParaRPr lang="en-US" dirty="0"/>
          </a:p>
        </p:txBody>
      </p:sp>
      <p:pic>
        <p:nvPicPr>
          <p:cNvPr id="7" name="Content Placeholder 6" descr="human-757444_1280.jpg"/>
          <p:cNvPicPr>
            <a:picLocks noGrp="1" noChangeAspect="1"/>
          </p:cNvPicPr>
          <p:nvPr>
            <p:ph sz="quarter" idx="4"/>
          </p:nvPr>
        </p:nvPicPr>
        <p:blipFill>
          <a:blip r:embed="rId3">
            <a:extLst>
              <a:ext uri="{28A0092B-C50C-407E-A947-70E740481C1C}">
                <a14:useLocalDpi xmlns:a14="http://schemas.microsoft.com/office/drawing/2010/main" val="0"/>
              </a:ext>
            </a:extLst>
          </a:blip>
          <a:srcRect t="-38118" b="-38118"/>
          <a:stretch>
            <a:fillRect/>
          </a:stretch>
        </p:blipFill>
        <p:spPr>
          <a:xfrm>
            <a:off x="4645025" y="1535113"/>
            <a:ext cx="4041775" cy="4591050"/>
          </a:xfrm>
        </p:spPr>
      </p:pic>
    </p:spTree>
    <p:extLst>
      <p:ext uri="{BB962C8B-B14F-4D97-AF65-F5344CB8AC3E}">
        <p14:creationId xmlns:p14="http://schemas.microsoft.com/office/powerpoint/2010/main" val="3667605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NGĂN CHẶN TỘI PHẠM QUA THIẾT KẾ MÔI TRƯỜNG</a:t>
            </a:r>
            <a:r>
              <a:rPr lang="en-US" dirty="0"/>
              <a:t> (CPTED)</a:t>
            </a:r>
          </a:p>
        </p:txBody>
      </p:sp>
      <p:sp>
        <p:nvSpPr>
          <p:cNvPr id="3" name="Text Placeholder 2"/>
          <p:cNvSpPr>
            <a:spLocks noGrp="1"/>
          </p:cNvSpPr>
          <p:nvPr>
            <p:ph type="body" idx="1"/>
          </p:nvPr>
        </p:nvSpPr>
        <p:spPr/>
        <p:txBody>
          <a:bodyPr>
            <a:normAutofit/>
          </a:bodyPr>
          <a:lstStyle/>
          <a:p>
            <a:r>
              <a:rPr lang="en-US" sz="2200" dirty="0" err="1"/>
              <a:t>Định</a:t>
            </a:r>
            <a:r>
              <a:rPr lang="en-US" sz="2200" dirty="0"/>
              <a:t> </a:t>
            </a:r>
            <a:r>
              <a:rPr lang="en-US" sz="2200" dirty="0" err="1"/>
              <a:t>nghĩa</a:t>
            </a:r>
            <a:r>
              <a:rPr lang="en-US" sz="2200" dirty="0"/>
              <a:t>?</a:t>
            </a:r>
          </a:p>
        </p:txBody>
      </p:sp>
      <p:sp>
        <p:nvSpPr>
          <p:cNvPr id="7" name="Content Placeholder 6"/>
          <p:cNvSpPr>
            <a:spLocks noGrp="1"/>
          </p:cNvSpPr>
          <p:nvPr>
            <p:ph sz="half" idx="2"/>
          </p:nvPr>
        </p:nvSpPr>
        <p:spPr>
          <a:xfrm>
            <a:off x="457200" y="2174875"/>
            <a:ext cx="8229600" cy="1395236"/>
          </a:xfrm>
        </p:spPr>
        <p:txBody>
          <a:bodyPr>
            <a:noAutofit/>
          </a:bodyPr>
          <a:lstStyle/>
          <a:p>
            <a:pPr marL="0" indent="0">
              <a:buNone/>
              <a:defRPr/>
            </a:pPr>
            <a:r>
              <a:rPr lang="en-US" sz="2400" dirty="0"/>
              <a:t>CPTED </a:t>
            </a:r>
            <a:r>
              <a:rPr lang="en-US" sz="2400" dirty="0" err="1"/>
              <a:t>là</a:t>
            </a:r>
            <a:r>
              <a:rPr lang="en-US" sz="2400" dirty="0"/>
              <a:t> </a:t>
            </a:r>
            <a:r>
              <a:rPr lang="en-US" sz="2400" dirty="0" err="1"/>
              <a:t>triết</a:t>
            </a:r>
            <a:r>
              <a:rPr lang="en-US" sz="2400" dirty="0"/>
              <a:t> </a:t>
            </a:r>
            <a:r>
              <a:rPr lang="en-US" sz="2400" dirty="0" err="1"/>
              <a:t>lý</a:t>
            </a:r>
            <a:r>
              <a:rPr lang="en-US" sz="2400" dirty="0"/>
              <a:t> </a:t>
            </a:r>
            <a:r>
              <a:rPr lang="en-US" sz="2400" dirty="0" err="1"/>
              <a:t>ngăn</a:t>
            </a:r>
            <a:r>
              <a:rPr lang="en-US" sz="2400" dirty="0"/>
              <a:t> </a:t>
            </a:r>
            <a:r>
              <a:rPr lang="en-US" sz="2400" dirty="0" err="1"/>
              <a:t>chặn</a:t>
            </a:r>
            <a:r>
              <a:rPr lang="en-US" sz="2400" dirty="0"/>
              <a:t> </a:t>
            </a:r>
            <a:r>
              <a:rPr lang="en-US" sz="2400" dirty="0" err="1"/>
              <a:t>tội</a:t>
            </a:r>
            <a:r>
              <a:rPr lang="en-US" sz="2400" dirty="0"/>
              <a:t> </a:t>
            </a:r>
            <a:r>
              <a:rPr lang="en-US" sz="2400" dirty="0" err="1"/>
              <a:t>phạm</a:t>
            </a:r>
            <a:r>
              <a:rPr lang="en-US" sz="2400" dirty="0"/>
              <a:t> </a:t>
            </a:r>
            <a:r>
              <a:rPr lang="en-US" sz="2400" dirty="0" err="1"/>
              <a:t>giúp</a:t>
            </a:r>
            <a:r>
              <a:rPr lang="en-US" sz="2400" dirty="0"/>
              <a:t> </a:t>
            </a:r>
            <a:r>
              <a:rPr lang="en-US" sz="2400" dirty="0" err="1"/>
              <a:t>xúc</a:t>
            </a:r>
            <a:r>
              <a:rPr lang="en-US" sz="2400" dirty="0"/>
              <a:t> </a:t>
            </a:r>
            <a:r>
              <a:rPr lang="en-US" sz="2400" dirty="0" err="1"/>
              <a:t>tiến</a:t>
            </a:r>
            <a:r>
              <a:rPr lang="en-US" sz="2400" dirty="0"/>
              <a:t> </a:t>
            </a:r>
            <a:r>
              <a:rPr lang="en-US" sz="2400" dirty="0" err="1"/>
              <a:t>thiết</a:t>
            </a:r>
            <a:r>
              <a:rPr lang="en-US" sz="2400" dirty="0"/>
              <a:t> </a:t>
            </a:r>
            <a:r>
              <a:rPr lang="en-US" sz="2400" dirty="0" err="1"/>
              <a:t>kế</a:t>
            </a:r>
            <a:r>
              <a:rPr lang="en-US" sz="2400" dirty="0"/>
              <a:t> </a:t>
            </a:r>
            <a:r>
              <a:rPr lang="en-US" sz="2400" dirty="0" err="1"/>
              <a:t>hợp</a:t>
            </a:r>
            <a:r>
              <a:rPr lang="en-US" sz="2400" dirty="0"/>
              <a:t> </a:t>
            </a:r>
            <a:r>
              <a:rPr lang="en-US" sz="2400" dirty="0" err="1"/>
              <a:t>lý</a:t>
            </a:r>
            <a:r>
              <a:rPr lang="en-US" sz="2400" dirty="0"/>
              <a:t> </a:t>
            </a:r>
            <a:r>
              <a:rPr lang="en-US" sz="2400" dirty="0" err="1"/>
              <a:t>và</a:t>
            </a:r>
            <a:r>
              <a:rPr lang="en-US" sz="2400" dirty="0"/>
              <a:t> </a:t>
            </a:r>
            <a:r>
              <a:rPr lang="en-US" sz="2400" dirty="0" err="1"/>
              <a:t>sử</a:t>
            </a:r>
            <a:r>
              <a:rPr lang="en-US" sz="2400" dirty="0"/>
              <a:t> </a:t>
            </a:r>
            <a:r>
              <a:rPr lang="en-US" sz="2400" dirty="0" err="1"/>
              <a:t>dụng</a:t>
            </a:r>
            <a:r>
              <a:rPr lang="en-US" sz="2400" dirty="0"/>
              <a:t> </a:t>
            </a:r>
            <a:r>
              <a:rPr lang="en-US" sz="2400" dirty="0" err="1"/>
              <a:t>hiệu</a:t>
            </a:r>
            <a:r>
              <a:rPr lang="en-US" sz="2400" dirty="0"/>
              <a:t> </a:t>
            </a:r>
            <a:r>
              <a:rPr lang="en-US" sz="2400" dirty="0" err="1"/>
              <a:t>quả</a:t>
            </a:r>
            <a:r>
              <a:rPr lang="en-US" sz="2400" dirty="0"/>
              <a:t> </a:t>
            </a:r>
            <a:r>
              <a:rPr lang="en-US" sz="2400" dirty="0" err="1"/>
              <a:t>môi</a:t>
            </a:r>
            <a:r>
              <a:rPr lang="en-US" sz="2400" dirty="0"/>
              <a:t> </a:t>
            </a:r>
            <a:r>
              <a:rPr lang="en-US" sz="2400" dirty="0" err="1"/>
              <a:t>trường</a:t>
            </a:r>
            <a:r>
              <a:rPr lang="en-US" sz="2400" dirty="0"/>
              <a:t> </a:t>
            </a:r>
            <a:r>
              <a:rPr lang="en-US" sz="2400" dirty="0" err="1"/>
              <a:t>đã</a:t>
            </a:r>
            <a:r>
              <a:rPr lang="en-US" sz="2400" dirty="0"/>
              <a:t> </a:t>
            </a:r>
            <a:r>
              <a:rPr lang="en-US" sz="2400" dirty="0" err="1"/>
              <a:t>xây</a:t>
            </a:r>
            <a:r>
              <a:rPr lang="en-US" sz="2400" dirty="0"/>
              <a:t> </a:t>
            </a:r>
            <a:r>
              <a:rPr lang="en-US" sz="2400" dirty="0" err="1"/>
              <a:t>dựng</a:t>
            </a:r>
            <a:r>
              <a:rPr lang="en-US" sz="2400" dirty="0"/>
              <a:t> </a:t>
            </a:r>
            <a:r>
              <a:rPr lang="en-US" sz="2400" dirty="0" err="1"/>
              <a:t>nhằm</a:t>
            </a:r>
            <a:r>
              <a:rPr lang="en-US" sz="2400" dirty="0"/>
              <a:t>:</a:t>
            </a:r>
          </a:p>
        </p:txBody>
      </p:sp>
      <p:sp>
        <p:nvSpPr>
          <p:cNvPr id="9" name="Content Placeholder 8"/>
          <p:cNvSpPr>
            <a:spLocks noGrp="1"/>
          </p:cNvSpPr>
          <p:nvPr>
            <p:ph sz="quarter" idx="4"/>
          </p:nvPr>
        </p:nvSpPr>
        <p:spPr>
          <a:xfrm>
            <a:off x="358424" y="3413919"/>
            <a:ext cx="4140552" cy="3232414"/>
          </a:xfrm>
        </p:spPr>
        <p:txBody>
          <a:bodyPr>
            <a:noAutofit/>
          </a:bodyPr>
          <a:lstStyle/>
          <a:p>
            <a:pPr lvl="1">
              <a:buFont typeface="Wingdings" charset="2"/>
              <a:buChar char="ü"/>
              <a:defRPr/>
            </a:pPr>
            <a:r>
              <a:rPr lang="en-US" sz="2400" dirty="0" err="1"/>
              <a:t>Giảm</a:t>
            </a:r>
            <a:r>
              <a:rPr lang="en-US" sz="2400" dirty="0"/>
              <a:t> </a:t>
            </a:r>
            <a:r>
              <a:rPr lang="en-US" sz="2400" dirty="0" err="1"/>
              <a:t>hoạt</a:t>
            </a:r>
            <a:r>
              <a:rPr lang="en-US" sz="2400" dirty="0"/>
              <a:t> </a:t>
            </a:r>
            <a:r>
              <a:rPr lang="en-US" sz="2400" dirty="0" err="1"/>
              <a:t>động</a:t>
            </a:r>
            <a:r>
              <a:rPr lang="en-US" sz="2400" dirty="0"/>
              <a:t> </a:t>
            </a:r>
            <a:r>
              <a:rPr lang="en-US" sz="2400" dirty="0" err="1"/>
              <a:t>phạm</a:t>
            </a:r>
            <a:r>
              <a:rPr lang="en-US" sz="2400" dirty="0"/>
              <a:t> </a:t>
            </a:r>
            <a:r>
              <a:rPr lang="en-US" sz="2400" dirty="0" err="1"/>
              <a:t>tội</a:t>
            </a:r>
            <a:endParaRPr lang="en-US" sz="2400" dirty="0"/>
          </a:p>
          <a:p>
            <a:pPr lvl="1">
              <a:buFont typeface="Wingdings" charset="2"/>
              <a:buChar char="ü"/>
              <a:defRPr/>
            </a:pPr>
            <a:r>
              <a:rPr lang="en-US" sz="2400" dirty="0" err="1"/>
              <a:t>Giảm</a:t>
            </a:r>
            <a:r>
              <a:rPr lang="en-US" sz="2400" dirty="0"/>
              <a:t> </a:t>
            </a:r>
            <a:r>
              <a:rPr lang="en-US" sz="2400" dirty="0" err="1"/>
              <a:t>nỗi</a:t>
            </a:r>
            <a:r>
              <a:rPr lang="en-US" sz="2400" dirty="0"/>
              <a:t> </a:t>
            </a:r>
            <a:r>
              <a:rPr lang="en-US" sz="2400" dirty="0" err="1"/>
              <a:t>sợ</a:t>
            </a:r>
            <a:r>
              <a:rPr lang="en-US" sz="2400" dirty="0"/>
              <a:t> </a:t>
            </a:r>
            <a:r>
              <a:rPr lang="en-US" sz="2400" dirty="0" err="1"/>
              <a:t>phạm</a:t>
            </a:r>
            <a:r>
              <a:rPr lang="en-US" sz="2400" dirty="0"/>
              <a:t> </a:t>
            </a:r>
            <a:r>
              <a:rPr lang="en-US" sz="2400" dirty="0" err="1"/>
              <a:t>tội</a:t>
            </a:r>
            <a:endParaRPr lang="en-US" sz="2400" dirty="0"/>
          </a:p>
          <a:p>
            <a:pPr lvl="1">
              <a:buFont typeface="Wingdings" charset="2"/>
              <a:buChar char="ü"/>
              <a:defRPr/>
            </a:pPr>
            <a:r>
              <a:rPr lang="en-US" sz="2400" dirty="0" err="1"/>
              <a:t>Cải</a:t>
            </a:r>
            <a:r>
              <a:rPr lang="en-US" sz="2400" dirty="0"/>
              <a:t> </a:t>
            </a:r>
            <a:r>
              <a:rPr lang="en-US" sz="2400" dirty="0" err="1"/>
              <a:t>thiện</a:t>
            </a:r>
            <a:r>
              <a:rPr lang="en-US" sz="2400" dirty="0"/>
              <a:t> </a:t>
            </a:r>
            <a:r>
              <a:rPr lang="en-US" sz="2400" dirty="0" err="1"/>
              <a:t>chất</a:t>
            </a:r>
            <a:r>
              <a:rPr lang="en-US" sz="2400" dirty="0"/>
              <a:t> </a:t>
            </a:r>
            <a:r>
              <a:rPr lang="en-US" sz="2400" dirty="0" err="1"/>
              <a:t>lượng</a:t>
            </a:r>
            <a:r>
              <a:rPr lang="en-US" sz="2400" dirty="0"/>
              <a:t> </a:t>
            </a:r>
            <a:r>
              <a:rPr lang="en-US" sz="2400" dirty="0" err="1"/>
              <a:t>cuộc</a:t>
            </a:r>
            <a:r>
              <a:rPr lang="en-US" sz="2400" dirty="0"/>
              <a:t> </a:t>
            </a:r>
            <a:r>
              <a:rPr lang="en-US" sz="2400" dirty="0" err="1"/>
              <a:t>sống</a:t>
            </a:r>
            <a:r>
              <a:rPr lang="en-US" sz="2400" dirty="0"/>
              <a:t>.</a:t>
            </a:r>
          </a:p>
          <a:p>
            <a:pPr marL="0" indent="0">
              <a:buNone/>
            </a:pPr>
            <a:endParaRPr lang="en-US" dirty="0"/>
          </a:p>
        </p:txBody>
      </p:sp>
      <p:sp>
        <p:nvSpPr>
          <p:cNvPr id="10" name="Content Placeholder 8"/>
          <p:cNvSpPr txBox="1">
            <a:spLocks/>
          </p:cNvSpPr>
          <p:nvPr/>
        </p:nvSpPr>
        <p:spPr>
          <a:xfrm>
            <a:off x="4758266" y="3413919"/>
            <a:ext cx="4041775" cy="3232414"/>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pic>
        <p:nvPicPr>
          <p:cNvPr id="11" name="Picture 10" descr="Pol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52" y="3357475"/>
            <a:ext cx="4407408" cy="2974848"/>
          </a:xfrm>
          <a:prstGeom prst="rect">
            <a:avLst/>
          </a:prstGeom>
        </p:spPr>
      </p:pic>
    </p:spTree>
    <p:extLst>
      <p:ext uri="{BB962C8B-B14F-4D97-AF65-F5344CB8AC3E}">
        <p14:creationId xmlns:p14="http://schemas.microsoft.com/office/powerpoint/2010/main" val="267275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CPTED </a:t>
            </a:r>
            <a:r>
              <a:rPr lang="en-US" dirty="0" err="1"/>
              <a:t>thế</a:t>
            </a:r>
            <a:r>
              <a:rPr lang="en-US" dirty="0"/>
              <a:t> </a:t>
            </a:r>
            <a:r>
              <a:rPr lang="en-US" dirty="0" err="1"/>
              <a:t>hệ</a:t>
            </a:r>
            <a:r>
              <a:rPr lang="en-US" dirty="0"/>
              <a:t> 1</a:t>
            </a:r>
          </a:p>
        </p:txBody>
      </p:sp>
      <p:sp>
        <p:nvSpPr>
          <p:cNvPr id="4" name="Content Placeholder 3"/>
          <p:cNvSpPr>
            <a:spLocks noGrp="1"/>
          </p:cNvSpPr>
          <p:nvPr>
            <p:ph sz="half" idx="2"/>
          </p:nvPr>
        </p:nvSpPr>
        <p:spPr>
          <a:xfrm>
            <a:off x="457200" y="1535113"/>
            <a:ext cx="4040188" cy="4591050"/>
          </a:xfrm>
        </p:spPr>
        <p:txBody>
          <a:bodyPr>
            <a:normAutofit/>
          </a:bodyPr>
          <a:lstStyle/>
          <a:p>
            <a:pPr>
              <a:buFont typeface="Wingdings" charset="2"/>
              <a:buChar char="ü"/>
            </a:pPr>
            <a:r>
              <a:rPr lang="en-US" sz="2400" dirty="0" err="1"/>
              <a:t>Giám</a:t>
            </a:r>
            <a:r>
              <a:rPr lang="en-US" sz="2400" dirty="0"/>
              <a:t> </a:t>
            </a:r>
            <a:r>
              <a:rPr lang="en-US" sz="2400" dirty="0" err="1"/>
              <a:t>sát</a:t>
            </a:r>
            <a:r>
              <a:rPr lang="en-US" sz="2400" dirty="0"/>
              <a:t> </a:t>
            </a:r>
            <a:r>
              <a:rPr lang="en-US" sz="2400" dirty="0" err="1"/>
              <a:t>tự</a:t>
            </a:r>
            <a:r>
              <a:rPr lang="en-US" sz="2400" dirty="0"/>
              <a:t> </a:t>
            </a:r>
            <a:r>
              <a:rPr lang="en-US" sz="2400" dirty="0" err="1"/>
              <a:t>nhiên</a:t>
            </a:r>
            <a:endParaRPr lang="en-US" sz="2400" dirty="0"/>
          </a:p>
          <a:p>
            <a:pPr>
              <a:buFont typeface="Wingdings" charset="2"/>
              <a:buChar char="ü"/>
            </a:pPr>
            <a:r>
              <a:rPr lang="en-US" sz="2400" dirty="0" err="1"/>
              <a:t>Củng</a:t>
            </a:r>
            <a:r>
              <a:rPr lang="en-US" sz="2400" dirty="0"/>
              <a:t> </a:t>
            </a:r>
            <a:r>
              <a:rPr lang="en-US" sz="2400" dirty="0" err="1"/>
              <a:t>cố</a:t>
            </a:r>
            <a:r>
              <a:rPr lang="en-US" sz="2400" dirty="0"/>
              <a:t> </a:t>
            </a:r>
            <a:r>
              <a:rPr lang="en-US" sz="2400" dirty="0" err="1"/>
              <a:t>lãnh</a:t>
            </a:r>
            <a:r>
              <a:rPr lang="en-US" sz="2400" dirty="0"/>
              <a:t> </a:t>
            </a:r>
            <a:r>
              <a:rPr lang="en-US" sz="2400" dirty="0" err="1"/>
              <a:t>thổ</a:t>
            </a:r>
            <a:endParaRPr lang="en-US" sz="2400" dirty="0"/>
          </a:p>
          <a:p>
            <a:pPr>
              <a:buFont typeface="Wingdings" charset="2"/>
              <a:buChar char="ü"/>
            </a:pPr>
            <a:r>
              <a:rPr lang="en-US" sz="2400" dirty="0" err="1"/>
              <a:t>Kiểm</a:t>
            </a:r>
            <a:r>
              <a:rPr lang="en-US" sz="2400" dirty="0"/>
              <a:t> </a:t>
            </a:r>
            <a:r>
              <a:rPr lang="en-US" sz="2400" dirty="0" err="1"/>
              <a:t>soát</a:t>
            </a:r>
            <a:r>
              <a:rPr lang="en-US" sz="2400" dirty="0"/>
              <a:t> </a:t>
            </a:r>
            <a:r>
              <a:rPr lang="en-US" sz="2400" dirty="0" err="1"/>
              <a:t>tiếp</a:t>
            </a:r>
            <a:r>
              <a:rPr lang="en-US" sz="2400" dirty="0"/>
              <a:t> </a:t>
            </a:r>
            <a:r>
              <a:rPr lang="en-US" sz="2400" dirty="0" err="1"/>
              <a:t>cận</a:t>
            </a:r>
            <a:endParaRPr lang="en-US" sz="2400" dirty="0"/>
          </a:p>
          <a:p>
            <a:pPr>
              <a:buFont typeface="Wingdings" charset="2"/>
              <a:buChar char="ü"/>
            </a:pPr>
            <a:r>
              <a:rPr lang="en-US" sz="2400" dirty="0" err="1"/>
              <a:t>Duy</a:t>
            </a:r>
            <a:r>
              <a:rPr lang="en-US" sz="2400" dirty="0"/>
              <a:t> </a:t>
            </a:r>
            <a:r>
              <a:rPr lang="en-US" sz="2400" dirty="0" err="1"/>
              <a:t>trì</a:t>
            </a:r>
            <a:r>
              <a:rPr lang="en-US" sz="2400" dirty="0"/>
              <a:t> </a:t>
            </a:r>
          </a:p>
        </p:txBody>
      </p:sp>
      <p:pic>
        <p:nvPicPr>
          <p:cNvPr id="7" name="Content Placeholder 6"/>
          <p:cNvPicPr>
            <a:picLocks noGrp="1"/>
          </p:cNvPicPr>
          <p:nvPr>
            <p:ph sz="quarter" idx="4"/>
          </p:nvPr>
        </p:nvPicPr>
        <p:blipFill rotWithShape="1">
          <a:blip r:embed="rId3">
            <a:extLst>
              <a:ext uri="{28A0092B-C50C-407E-A947-70E740481C1C}">
                <a14:useLocalDpi xmlns:a14="http://schemas.microsoft.com/office/drawing/2010/main" val="0"/>
              </a:ext>
            </a:extLst>
          </a:blip>
          <a:srcRect l="14431" r="22911"/>
          <a:stretch/>
        </p:blipFill>
        <p:spPr bwMode="auto">
          <a:xfrm>
            <a:off x="4344341" y="1535113"/>
            <a:ext cx="4310922" cy="459105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807687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CPTED </a:t>
            </a:r>
            <a:r>
              <a:rPr lang="en-US" dirty="0" err="1"/>
              <a:t>thế</a:t>
            </a:r>
            <a:r>
              <a:rPr lang="en-US" dirty="0"/>
              <a:t> </a:t>
            </a:r>
            <a:r>
              <a:rPr lang="en-US" dirty="0" err="1"/>
              <a:t>hệ</a:t>
            </a:r>
            <a:r>
              <a:rPr lang="en-US" dirty="0"/>
              <a:t> 2</a:t>
            </a:r>
          </a:p>
        </p:txBody>
      </p:sp>
      <p:sp>
        <p:nvSpPr>
          <p:cNvPr id="4" name="Content Placeholder 3"/>
          <p:cNvSpPr>
            <a:spLocks noGrp="1"/>
          </p:cNvSpPr>
          <p:nvPr>
            <p:ph sz="half" idx="2"/>
          </p:nvPr>
        </p:nvSpPr>
        <p:spPr>
          <a:xfrm>
            <a:off x="457200" y="2289481"/>
            <a:ext cx="4040188" cy="3836681"/>
          </a:xfrm>
        </p:spPr>
        <p:txBody>
          <a:bodyPr>
            <a:normAutofit/>
          </a:bodyPr>
          <a:lstStyle/>
          <a:p>
            <a:pPr>
              <a:buFont typeface="Wingdings" charset="2"/>
              <a:buChar char="ü"/>
            </a:pPr>
            <a:r>
              <a:rPr lang="en-US" sz="2400" dirty="0" err="1"/>
              <a:t>Công</a:t>
            </a:r>
            <a:r>
              <a:rPr lang="en-US" sz="2400" dirty="0"/>
              <a:t> </a:t>
            </a:r>
            <a:r>
              <a:rPr lang="en-US" sz="2400" dirty="0" err="1"/>
              <a:t>suất</a:t>
            </a:r>
            <a:endParaRPr lang="en-US" sz="2400" dirty="0"/>
          </a:p>
          <a:p>
            <a:pPr>
              <a:buFont typeface="Wingdings" charset="2"/>
              <a:buChar char="ü"/>
            </a:pPr>
            <a:r>
              <a:rPr lang="en-US" sz="2400" dirty="0" err="1"/>
              <a:t>Liên</a:t>
            </a:r>
            <a:r>
              <a:rPr lang="en-US" sz="2400" dirty="0"/>
              <a:t> </a:t>
            </a:r>
            <a:r>
              <a:rPr lang="en-US" sz="2400" dirty="0" err="1"/>
              <a:t>kết</a:t>
            </a:r>
            <a:r>
              <a:rPr lang="en-US" sz="2400" dirty="0"/>
              <a:t> </a:t>
            </a:r>
            <a:r>
              <a:rPr lang="en-US" sz="2400" dirty="0" err="1"/>
              <a:t>cộng</a:t>
            </a:r>
            <a:r>
              <a:rPr lang="en-US" sz="2400" dirty="0"/>
              <a:t> </a:t>
            </a:r>
            <a:r>
              <a:rPr lang="en-US" sz="2400" dirty="0" err="1"/>
              <a:t>đồng</a:t>
            </a:r>
            <a:endParaRPr lang="en-US" sz="2400" dirty="0"/>
          </a:p>
          <a:p>
            <a:pPr>
              <a:buFont typeface="Wingdings" charset="2"/>
              <a:buChar char="ü"/>
            </a:pPr>
            <a:r>
              <a:rPr lang="en-US" sz="2400" dirty="0" err="1"/>
              <a:t>Kết</a:t>
            </a:r>
            <a:r>
              <a:rPr lang="en-US" sz="2400" dirty="0"/>
              <a:t> </a:t>
            </a:r>
            <a:r>
              <a:rPr lang="en-US" sz="2400" dirty="0" err="1"/>
              <a:t>nối</a:t>
            </a:r>
            <a:endParaRPr lang="en-US" sz="2400" dirty="0"/>
          </a:p>
          <a:p>
            <a:pPr>
              <a:buFont typeface="Wingdings" charset="2"/>
              <a:buChar char="ü"/>
            </a:pPr>
            <a:r>
              <a:rPr lang="en-US" sz="2400" dirty="0" err="1"/>
              <a:t>Văn</a:t>
            </a:r>
            <a:r>
              <a:rPr lang="en-US" sz="2400" dirty="0"/>
              <a:t> </a:t>
            </a:r>
            <a:r>
              <a:rPr lang="en-US" sz="2400" dirty="0" err="1"/>
              <a:t>hóa</a:t>
            </a:r>
            <a:r>
              <a:rPr lang="en-US" sz="2400" dirty="0"/>
              <a:t> </a:t>
            </a:r>
            <a:r>
              <a:rPr lang="en-US" sz="2400" dirty="0" err="1"/>
              <a:t>cộng</a:t>
            </a:r>
            <a:r>
              <a:rPr lang="en-US" sz="2400" dirty="0"/>
              <a:t> </a:t>
            </a:r>
            <a:r>
              <a:rPr lang="en-US" sz="2400" dirty="0" err="1"/>
              <a:t>đồng</a:t>
            </a:r>
            <a:endParaRPr lang="en-US" sz="2400" dirty="0"/>
          </a:p>
        </p:txBody>
      </p:sp>
      <p:pic>
        <p:nvPicPr>
          <p:cNvPr id="8" name="Content Placeholder 7"/>
          <p:cNvPicPr>
            <a:picLocks noGrp="1"/>
          </p:cNvPicPr>
          <p:nvPr>
            <p:ph sz="quarter" idx="4"/>
          </p:nvPr>
        </p:nvPicPr>
        <p:blipFill rotWithShape="1">
          <a:blip r:embed="rId3">
            <a:extLst>
              <a:ext uri="{28A0092B-C50C-407E-A947-70E740481C1C}">
                <a14:useLocalDpi xmlns:a14="http://schemas.microsoft.com/office/drawing/2010/main" val="0"/>
              </a:ext>
            </a:extLst>
          </a:blip>
          <a:srcRect t="-25727" b="-25727"/>
          <a:stretch/>
        </p:blipFill>
        <p:spPr bwMode="auto">
          <a:xfrm>
            <a:off x="4645025" y="1535113"/>
            <a:ext cx="4041775" cy="459105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052660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r>
              <a:rPr lang="en-US" dirty="0" err="1"/>
              <a:t>Hoạt</a:t>
            </a:r>
            <a:r>
              <a:rPr lang="en-US" dirty="0"/>
              <a:t> </a:t>
            </a:r>
            <a:r>
              <a:rPr lang="en-US" dirty="0" err="1"/>
              <a:t>động</a:t>
            </a:r>
            <a:r>
              <a:rPr lang="en-US" dirty="0"/>
              <a:t> </a:t>
            </a:r>
            <a:r>
              <a:rPr lang="en-US" dirty="0" err="1"/>
              <a:t>mở</a:t>
            </a:r>
            <a:r>
              <a:rPr lang="en-US" dirty="0"/>
              <a:t> </a:t>
            </a:r>
            <a:r>
              <a:rPr lang="en-US" dirty="0" err="1"/>
              <a:t>đầu</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3067077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Đoạn</a:t>
            </a:r>
            <a:r>
              <a:rPr lang="en-US" dirty="0"/>
              <a:t> </a:t>
            </a:r>
            <a:r>
              <a:rPr lang="en-US" dirty="0" err="1"/>
              <a:t>phim</a:t>
            </a:r>
            <a:r>
              <a:rPr lang="en-US" dirty="0"/>
              <a:t> </a:t>
            </a:r>
            <a:r>
              <a:rPr lang="en-US" dirty="0" err="1"/>
              <a:t>ngắn</a:t>
            </a:r>
            <a:endParaRPr lang="en-US" dirty="0"/>
          </a:p>
        </p:txBody>
      </p:sp>
      <p:sp>
        <p:nvSpPr>
          <p:cNvPr id="4" name="Text Placeholder 3"/>
          <p:cNvSpPr>
            <a:spLocks noGrp="1"/>
          </p:cNvSpPr>
          <p:nvPr>
            <p:ph type="body" sz="quarter" idx="13"/>
          </p:nvPr>
        </p:nvSpPr>
        <p:spPr/>
        <p:txBody>
          <a:bodyPr/>
          <a:lstStyle/>
          <a:p>
            <a:r>
              <a:rPr lang="en-US" sz="2200" dirty="0" err="1"/>
              <a:t>Lợi</a:t>
            </a:r>
            <a:r>
              <a:rPr lang="en-US" sz="2200" dirty="0"/>
              <a:t> </a:t>
            </a:r>
            <a:r>
              <a:rPr lang="en-US" sz="2200" dirty="0" err="1"/>
              <a:t>ích</a:t>
            </a:r>
            <a:r>
              <a:rPr lang="en-US" sz="2200" dirty="0"/>
              <a:t> </a:t>
            </a:r>
            <a:r>
              <a:rPr lang="en-US" sz="2200" dirty="0" err="1"/>
              <a:t>sức</a:t>
            </a:r>
            <a:r>
              <a:rPr lang="en-US" sz="2200" dirty="0"/>
              <a:t> </a:t>
            </a:r>
            <a:r>
              <a:rPr lang="en-US" sz="2200" dirty="0" err="1"/>
              <a:t>khỏe</a:t>
            </a:r>
            <a:r>
              <a:rPr lang="en-US" sz="2200" dirty="0"/>
              <a:t> </a:t>
            </a:r>
            <a:r>
              <a:rPr lang="en-US" sz="2200" dirty="0" err="1"/>
              <a:t>và</a:t>
            </a:r>
            <a:r>
              <a:rPr lang="en-US" sz="2200" dirty="0"/>
              <a:t> </a:t>
            </a:r>
            <a:r>
              <a:rPr lang="en-US" sz="2200" dirty="0" err="1"/>
              <a:t>thiết</a:t>
            </a:r>
            <a:r>
              <a:rPr lang="en-US" sz="2200" dirty="0"/>
              <a:t> </a:t>
            </a:r>
            <a:r>
              <a:rPr lang="en-US" sz="2200" dirty="0" err="1"/>
              <a:t>kế</a:t>
            </a:r>
            <a:r>
              <a:rPr lang="en-US" sz="2200" dirty="0"/>
              <a:t> </a:t>
            </a:r>
            <a:r>
              <a:rPr lang="en-US" sz="2200" dirty="0" err="1"/>
              <a:t>cộng</a:t>
            </a:r>
            <a:r>
              <a:rPr lang="en-US" sz="2200" dirty="0"/>
              <a:t> </a:t>
            </a:r>
            <a:r>
              <a:rPr lang="en-US" sz="2200" dirty="0" err="1"/>
              <a:t>đồng</a:t>
            </a:r>
            <a:r>
              <a:rPr lang="en-US" sz="2200" dirty="0"/>
              <a:t> </a:t>
            </a:r>
            <a:r>
              <a:rPr lang="en-US" sz="2200" dirty="0" err="1"/>
              <a:t>lành</a:t>
            </a:r>
            <a:r>
              <a:rPr lang="en-US" sz="2200" dirty="0"/>
              <a:t> </a:t>
            </a:r>
            <a:r>
              <a:rPr lang="en-US" sz="2200" dirty="0" err="1"/>
              <a:t>mạnh</a:t>
            </a:r>
            <a:endParaRPr lang="en-US" sz="2200"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527457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dự</a:t>
            </a:r>
            <a:r>
              <a:rPr lang="en-US" dirty="0"/>
              <a:t> </a:t>
            </a:r>
            <a:r>
              <a:rPr lang="en-US" dirty="0" err="1"/>
              <a:t>án</a:t>
            </a:r>
            <a:r>
              <a:rPr lang="en-US" dirty="0"/>
              <a:t> </a:t>
            </a:r>
            <a:r>
              <a:rPr lang="en-US" dirty="0" err="1"/>
              <a:t>hộp</a:t>
            </a:r>
            <a:r>
              <a:rPr lang="en-US" dirty="0"/>
              <a:t>  </a:t>
            </a:r>
            <a:r>
              <a:rPr lang="en-US" dirty="0" err="1"/>
              <a:t>lợi</a:t>
            </a:r>
            <a:r>
              <a:rPr lang="en-US" dirty="0"/>
              <a:t> </a:t>
            </a:r>
            <a:r>
              <a:rPr lang="en-US" dirty="0" err="1"/>
              <a:t>ích</a:t>
            </a:r>
            <a:r>
              <a:rPr lang="en-US" dirty="0"/>
              <a:t> </a:t>
            </a:r>
            <a:r>
              <a:rPr lang="en-US" dirty="0" err="1"/>
              <a:t>nghệ</a:t>
            </a:r>
            <a:r>
              <a:rPr lang="en-US" dirty="0"/>
              <a:t> </a:t>
            </a:r>
            <a:r>
              <a:rPr lang="en-US" dirty="0" err="1"/>
              <a:t>thuật</a:t>
            </a:r>
            <a:r>
              <a:rPr lang="en-US" dirty="0"/>
              <a:t> ở El Cajon </a:t>
            </a:r>
          </a:p>
        </p:txBody>
      </p:sp>
      <p:pic>
        <p:nvPicPr>
          <p:cNvPr id="8" name="Content Placeholder 7"/>
          <p:cNvPicPr>
            <a:picLocks noGrp="1"/>
          </p:cNvPicPr>
          <p:nvPr>
            <p:ph sz="half" idx="2"/>
          </p:nvPr>
        </p:nvPicPr>
        <p:blipFill>
          <a:blip r:embed="rId3">
            <a:extLst>
              <a:ext uri="{28A0092B-C50C-407E-A947-70E740481C1C}">
                <a14:useLocalDpi xmlns:a14="http://schemas.microsoft.com/office/drawing/2010/main" val="0"/>
              </a:ext>
            </a:extLst>
          </a:blip>
          <a:srcRect t="-29430" b="-29430"/>
          <a:stretch>
            <a:fillRect/>
          </a:stretch>
        </p:blipFill>
        <p:spPr bwMode="auto">
          <a:xfrm>
            <a:off x="457200" y="1571091"/>
            <a:ext cx="4040188" cy="4591050"/>
          </a:xfrm>
          <a:prstGeom prst="rect">
            <a:avLst/>
          </a:prstGeom>
          <a:noFill/>
          <a:ln>
            <a:noFill/>
          </a:ln>
        </p:spPr>
      </p:pic>
      <p:sp>
        <p:nvSpPr>
          <p:cNvPr id="10" name="Text Box 14"/>
          <p:cNvSpPr txBox="1">
            <a:spLocks noGrp="1"/>
          </p:cNvSpPr>
          <p:nvPr>
            <p:ph sz="quarter" idx="4"/>
          </p:nvPr>
        </p:nvSpPr>
        <p:spPr>
          <a:xfrm>
            <a:off x="4645025" y="1535113"/>
            <a:ext cx="4041775" cy="4591050"/>
          </a:xfrm>
          <a:prstGeom prst="rect">
            <a:avLst/>
          </a:prstGeom>
          <a:blipFill dpi="0" rotWithShape="1">
            <a:blip r:embed="rId4" cstate="print">
              <a:extLst>
                <a:ext uri="{28A0092B-C50C-407E-A947-70E740481C1C}">
                  <a14:useLocalDpi xmlns:a14="http://schemas.microsoft.com/office/drawing/2010/main" val="0"/>
                </a:ext>
              </a:extLst>
            </a:blip>
            <a:srcRect/>
            <a:stretch>
              <a:fillRect l="-23590" t="-2712" r="-45333"/>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a:spcBef>
                <a:spcPts val="0"/>
              </a:spcBef>
              <a:spcAft>
                <a:spcPts val="0"/>
              </a:spcAft>
            </a:pPr>
            <a:r>
              <a:rPr lang="en-US" sz="3600" b="1" spc="50">
                <a:ln>
                  <a:noFill/>
                </a:ln>
                <a:gradFill>
                  <a:gsLst>
                    <a:gs pos="25000">
                      <a:srgbClr val="A7CF19"/>
                    </a:gs>
                    <a:gs pos="100000">
                      <a:srgbClr val="769509"/>
                    </a:gs>
                  </a:gsLst>
                  <a:lin ang="5400000" scaled="0"/>
                </a:gradFill>
                <a:effectLst>
                  <a:outerShdw blurRad="76200" dist="50800" dir="5400000" algn="tl">
                    <a:srgbClr val="000000">
                      <a:alpha val="65000"/>
                    </a:srgbClr>
                  </a:outerShdw>
                </a:effectLst>
                <a:latin typeface="Arial"/>
                <a:ea typeface="ＭＳ Ｐゴシック"/>
                <a:cs typeface="Times New Roman"/>
              </a:rPr>
              <a:t> </a:t>
            </a:r>
            <a:endParaRPr lang="en-US" sz="1200">
              <a:effectLst/>
              <a:latin typeface="Arial"/>
              <a:ea typeface="ＭＳ Ｐゴシック"/>
              <a:cs typeface="Times New Roman"/>
            </a:endParaRPr>
          </a:p>
          <a:p>
            <a:pPr marL="0" marR="0">
              <a:spcBef>
                <a:spcPts val="0"/>
              </a:spcBef>
              <a:spcAft>
                <a:spcPts val="0"/>
              </a:spcAft>
            </a:pPr>
            <a:r>
              <a:rPr lang="en-US" sz="1200">
                <a:effectLst/>
                <a:latin typeface="Arial"/>
                <a:ea typeface="ＭＳ Ｐゴシック"/>
                <a:cs typeface="Times New Roman"/>
              </a:rPr>
              <a:t> </a:t>
            </a:r>
          </a:p>
        </p:txBody>
      </p:sp>
    </p:spTree>
    <p:extLst>
      <p:ext uri="{BB962C8B-B14F-4D97-AF65-F5344CB8AC3E}">
        <p14:creationId xmlns:p14="http://schemas.microsoft.com/office/powerpoint/2010/main" val="3010649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Conclusion</a:t>
            </a:r>
          </a:p>
        </p:txBody>
      </p:sp>
      <p:sp>
        <p:nvSpPr>
          <p:cNvPr id="10" name="Text Placeholder 1"/>
          <p:cNvSpPr>
            <a:spLocks noGrp="1"/>
          </p:cNvSpPr>
          <p:nvPr>
            <p:ph type="body" idx="1"/>
          </p:nvPr>
        </p:nvSpPr>
        <p:spPr>
          <a:xfrm>
            <a:off x="4645025" y="1535112"/>
            <a:ext cx="4041775" cy="4209281"/>
          </a:xfrm>
        </p:spPr>
        <p:txBody>
          <a:bodyPr>
            <a:normAutofit/>
          </a:bodyPr>
          <a:lstStyle/>
          <a:p>
            <a:pPr marL="457200" indent="-457200" algn="ctr">
              <a:buFont typeface="Wingdings" charset="2"/>
              <a:buChar char="²"/>
              <a:defRPr/>
            </a:pPr>
            <a:r>
              <a:rPr lang="en-US" sz="2400" dirty="0" err="1"/>
              <a:t>Câu</a:t>
            </a:r>
            <a:r>
              <a:rPr lang="en-US" sz="2400" dirty="0"/>
              <a:t> </a:t>
            </a:r>
            <a:r>
              <a:rPr lang="en-US" sz="2400" dirty="0" err="1"/>
              <a:t>hỏi</a:t>
            </a:r>
            <a:r>
              <a:rPr lang="en-US" sz="2400" dirty="0"/>
              <a:t>?</a:t>
            </a:r>
          </a:p>
          <a:p>
            <a:pPr algn="ctr">
              <a:defRPr/>
            </a:pPr>
            <a:endParaRPr lang="en-US" sz="2400" dirty="0"/>
          </a:p>
          <a:p>
            <a:pPr marL="457200" indent="-457200" algn="ctr">
              <a:buFont typeface="Wingdings" charset="2"/>
              <a:buChar char="²"/>
              <a:defRPr/>
            </a:pPr>
            <a:r>
              <a:rPr lang="en-US" sz="2400" dirty="0" err="1"/>
              <a:t>Bình</a:t>
            </a:r>
            <a:r>
              <a:rPr lang="en-US" sz="2400" dirty="0"/>
              <a:t> </a:t>
            </a:r>
            <a:r>
              <a:rPr lang="en-US" sz="2400" dirty="0" err="1"/>
              <a:t>luận</a:t>
            </a:r>
            <a:r>
              <a:rPr lang="en-US" sz="2400" dirty="0"/>
              <a:t>?</a:t>
            </a:r>
          </a:p>
          <a:p>
            <a:pPr algn="ctr">
              <a:defRPr/>
            </a:pPr>
            <a:endParaRPr lang="en-US" sz="2400" dirty="0"/>
          </a:p>
          <a:p>
            <a:pPr marL="457200" indent="-457200" algn="ctr">
              <a:buFont typeface="Wingdings" charset="2"/>
              <a:buChar char="²"/>
              <a:defRPr/>
            </a:pPr>
            <a:r>
              <a:rPr lang="en-US" sz="2400" dirty="0" err="1"/>
              <a:t>Băn</a:t>
            </a:r>
            <a:r>
              <a:rPr lang="en-US" sz="2400" dirty="0"/>
              <a:t> </a:t>
            </a:r>
            <a:r>
              <a:rPr lang="en-US" sz="2400" dirty="0" err="1"/>
              <a:t>khoăn</a:t>
            </a:r>
            <a:r>
              <a:rPr lang="en-US" sz="2400" dirty="0"/>
              <a:t>?</a:t>
            </a:r>
          </a:p>
          <a:p>
            <a:pPr algn="ctr"/>
            <a:endParaRPr lang="en-US" sz="3200" dirty="0"/>
          </a:p>
        </p:txBody>
      </p:sp>
      <p:sp>
        <p:nvSpPr>
          <p:cNvPr id="12" name="Content Placeholder 11"/>
          <p:cNvSpPr>
            <a:spLocks noGrp="1"/>
          </p:cNvSpPr>
          <p:nvPr>
            <p:ph sz="half" idx="2"/>
          </p:nvPr>
        </p:nvSpPr>
        <p:spPr>
          <a:xfrm>
            <a:off x="457200" y="1535112"/>
            <a:ext cx="4040188" cy="4209281"/>
          </a:xfrm>
          <a:ln>
            <a:solidFill>
              <a:schemeClr val="tx1">
                <a:lumMod val="50000"/>
              </a:schemeClr>
            </a:solidFill>
          </a:ln>
        </p:spPr>
        <p:style>
          <a:lnRef idx="1">
            <a:schemeClr val="accent3"/>
          </a:lnRef>
          <a:fillRef idx="3">
            <a:schemeClr val="accent3"/>
          </a:fillRef>
          <a:effectRef idx="2">
            <a:schemeClr val="accent3"/>
          </a:effectRef>
          <a:fontRef idx="minor">
            <a:schemeClr val="lt1"/>
          </a:fontRef>
        </p:style>
        <p:txBody>
          <a:bodyPr>
            <a:normAutofit/>
          </a:bodyPr>
          <a:lstStyle/>
          <a:p>
            <a:pPr marL="0" indent="0" algn="ctr">
              <a:buNone/>
            </a:pPr>
            <a:r>
              <a:rPr lang="en-US" sz="2000" b="1" u="sng" dirty="0">
                <a:solidFill>
                  <a:schemeClr val="tx1">
                    <a:lumMod val="50000"/>
                  </a:schemeClr>
                </a:solidFill>
              </a:rPr>
              <a:t>Homework</a:t>
            </a:r>
          </a:p>
          <a:p>
            <a:pPr>
              <a:buFont typeface="Wingdings" charset="2"/>
              <a:buChar char="q"/>
            </a:pPr>
            <a:r>
              <a:rPr lang="en-US" sz="2000" dirty="0" err="1">
                <a:solidFill>
                  <a:schemeClr val="tx1">
                    <a:lumMod val="50000"/>
                  </a:schemeClr>
                </a:solidFill>
              </a:rPr>
              <a:t>Đọc</a:t>
            </a:r>
            <a:r>
              <a:rPr lang="en-US" sz="2000" dirty="0">
                <a:solidFill>
                  <a:schemeClr val="tx1">
                    <a:lumMod val="50000"/>
                  </a:schemeClr>
                </a:solidFill>
              </a:rPr>
              <a:t> </a:t>
            </a:r>
            <a:r>
              <a:rPr lang="en-US" sz="2000" dirty="0" err="1">
                <a:solidFill>
                  <a:schemeClr val="tx1">
                    <a:lumMod val="50000"/>
                  </a:schemeClr>
                </a:solidFill>
              </a:rPr>
              <a:t>Mục</a:t>
            </a:r>
            <a:r>
              <a:rPr lang="en-US" sz="2000" dirty="0">
                <a:solidFill>
                  <a:schemeClr val="tx1">
                    <a:lumMod val="50000"/>
                  </a:schemeClr>
                </a:solidFill>
              </a:rPr>
              <a:t> 2.3 </a:t>
            </a:r>
          </a:p>
        </p:txBody>
      </p:sp>
    </p:spTree>
    <p:extLst>
      <p:ext uri="{BB962C8B-B14F-4D97-AF65-F5344CB8AC3E}">
        <p14:creationId xmlns:p14="http://schemas.microsoft.com/office/powerpoint/2010/main" val="1584287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a14="http://schemas.microsoft.com/office/drawing/2010/main"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1015663"/>
          </a:xfrm>
          <a:prstGeom prst="rect">
            <a:avLst/>
          </a:prstGeom>
        </p:spPr>
        <p:txBody>
          <a:bodyPr wrap="square">
            <a:spAutoFit/>
          </a:bodyPr>
          <a:lstStyle/>
          <a:p>
            <a:pPr algn="just"/>
            <a:r>
              <a:rPr lang="en-US" sz="1200" dirty="0"/>
              <a:t>"</a:t>
            </a:r>
            <a:r>
              <a:rPr lang="vi-VN" sz="1200" dirty="0"/>
              <a:t> Giáo trình này được Thỏa thuận hợp tác số DP005528-01 hỗ trợ, Trung tâm kiểm soát và ngăn ngừa dịch bệnh tài trợ thông qua Hạt San Diego, Cơ quan Y tế và dịch vụ nhân sinh. Tác giả hoàn toàn chịu trách nhiệm về nội dung và không cần quan điểm xem xét chính thức từ Trung tâm kiểm soát và phòng ngừa dịch bệnh hoặc Sở y tế và dịch vụ nhân sinh</a:t>
            </a:r>
            <a:r>
              <a:rPr lang="en-US" sz="1200" dirty="0"/>
              <a: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413" y="2376244"/>
            <a:ext cx="2568121" cy="1580999"/>
          </a:xfrm>
          <a:prstGeom prst="rect">
            <a:avLst/>
          </a:prstGeom>
        </p:spPr>
      </p:pic>
    </p:spTree>
    <p:extLst>
      <p:ext uri="{BB962C8B-B14F-4D97-AF65-F5344CB8AC3E}">
        <p14:creationId xmlns:p14="http://schemas.microsoft.com/office/powerpoint/2010/main" val="464101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Ôn</a:t>
            </a:r>
            <a:r>
              <a:rPr lang="en-US" dirty="0"/>
              <a:t> </a:t>
            </a:r>
            <a:r>
              <a:rPr lang="en-US" dirty="0" err="1"/>
              <a:t>tập</a:t>
            </a:r>
            <a:r>
              <a:rPr lang="en-US" dirty="0"/>
              <a:t> </a:t>
            </a:r>
            <a:r>
              <a:rPr lang="en-US" dirty="0" err="1"/>
              <a:t>cách</a:t>
            </a:r>
            <a:r>
              <a:rPr lang="en-US" dirty="0"/>
              <a:t> </a:t>
            </a:r>
            <a:r>
              <a:rPr lang="en-US" dirty="0" err="1"/>
              <a:t>tiếp</a:t>
            </a:r>
            <a:r>
              <a:rPr lang="en-US" dirty="0"/>
              <a:t> </a:t>
            </a:r>
            <a:r>
              <a:rPr lang="en-US" dirty="0" err="1"/>
              <a:t>cận</a:t>
            </a:r>
            <a:r>
              <a:rPr lang="en-US" dirty="0"/>
              <a:t> </a:t>
            </a:r>
            <a:r>
              <a:rPr lang="en-US" dirty="0" err="1"/>
              <a:t>sức</a:t>
            </a:r>
            <a:r>
              <a:rPr lang="en-US" dirty="0"/>
              <a:t> </a:t>
            </a:r>
            <a:r>
              <a:rPr lang="en-US" dirty="0" err="1"/>
              <a:t>khỏe</a:t>
            </a:r>
            <a:endParaRPr lang="en-US" dirty="0"/>
          </a:p>
        </p:txBody>
      </p:sp>
      <p:sp>
        <p:nvSpPr>
          <p:cNvPr id="3" name="Text Placeholder 2"/>
          <p:cNvSpPr>
            <a:spLocks noGrp="1"/>
          </p:cNvSpPr>
          <p:nvPr>
            <p:ph type="body" idx="1"/>
          </p:nvPr>
        </p:nvSpPr>
        <p:spPr>
          <a:xfrm>
            <a:off x="457200" y="1535113"/>
            <a:ext cx="8229600" cy="639762"/>
          </a:xfrm>
        </p:spPr>
        <p:txBody>
          <a:bodyPr>
            <a:noAutofit/>
          </a:bodyPr>
          <a:lstStyle/>
          <a:p>
            <a:r>
              <a:rPr lang="en-US" sz="2400" dirty="0" err="1"/>
              <a:t>Chúng</a:t>
            </a:r>
            <a:r>
              <a:rPr lang="en-US" sz="2400" dirty="0"/>
              <a:t> ta </a:t>
            </a:r>
            <a:r>
              <a:rPr lang="en-US" sz="2400" dirty="0" err="1"/>
              <a:t>học</a:t>
            </a:r>
            <a:r>
              <a:rPr lang="en-US" sz="2400" dirty="0"/>
              <a:t> </a:t>
            </a:r>
            <a:r>
              <a:rPr lang="en-US" sz="2400" dirty="0" err="1"/>
              <a:t>gì</a:t>
            </a:r>
            <a:r>
              <a:rPr lang="en-US" sz="2400" dirty="0"/>
              <a:t> </a:t>
            </a:r>
            <a:r>
              <a:rPr lang="en-US" sz="2400" dirty="0" err="1"/>
              <a:t>về</a:t>
            </a:r>
            <a:r>
              <a:rPr lang="en-US" sz="2400" dirty="0"/>
              <a:t> </a:t>
            </a:r>
            <a:r>
              <a:rPr lang="en-US" sz="2400" dirty="0" err="1"/>
              <a:t>cách</a:t>
            </a:r>
            <a:r>
              <a:rPr lang="en-US" sz="2400" dirty="0"/>
              <a:t> </a:t>
            </a:r>
            <a:r>
              <a:rPr lang="en-US" sz="2400" dirty="0" err="1"/>
              <a:t>tiếp</a:t>
            </a:r>
            <a:r>
              <a:rPr lang="en-US" sz="2400" dirty="0"/>
              <a:t> </a:t>
            </a:r>
            <a:r>
              <a:rPr lang="en-US" sz="2400" dirty="0" err="1"/>
              <a:t>cận</a:t>
            </a:r>
            <a:r>
              <a:rPr lang="en-US" sz="2400" dirty="0"/>
              <a:t> </a:t>
            </a:r>
            <a:r>
              <a:rPr lang="en-US" sz="2400" dirty="0" err="1"/>
              <a:t>sức</a:t>
            </a:r>
            <a:r>
              <a:rPr lang="en-US" sz="2400" dirty="0"/>
              <a:t> </a:t>
            </a:r>
            <a:r>
              <a:rPr lang="en-US" sz="2400" dirty="0" err="1"/>
              <a:t>khỏe</a:t>
            </a:r>
            <a:endParaRPr lang="en-US" sz="2400" dirty="0"/>
          </a:p>
        </p:txBody>
      </p:sp>
      <p:sp>
        <p:nvSpPr>
          <p:cNvPr id="4" name="Content Placeholder 3"/>
          <p:cNvSpPr>
            <a:spLocks noGrp="1"/>
          </p:cNvSpPr>
          <p:nvPr>
            <p:ph sz="half" idx="2"/>
          </p:nvPr>
        </p:nvSpPr>
        <p:spPr/>
        <p:txBody>
          <a:bodyPr/>
          <a:lstStyle/>
          <a:p>
            <a:pPr marL="0" indent="0">
              <a:buNone/>
            </a:pPr>
            <a:endParaRPr lang="en-US" dirty="0"/>
          </a:p>
          <a:p>
            <a:endParaRPr lang="en-US" dirty="0"/>
          </a:p>
        </p:txBody>
      </p:sp>
      <p:sp>
        <p:nvSpPr>
          <p:cNvPr id="6" name="Content Placeholder 5"/>
          <p:cNvSpPr>
            <a:spLocks noGrp="1"/>
          </p:cNvSpPr>
          <p:nvPr>
            <p:ph sz="quarter" idx="4"/>
          </p:nvPr>
        </p:nvSpPr>
        <p:spPr>
          <a:xfrm>
            <a:off x="455613" y="2174875"/>
            <a:ext cx="4041775" cy="3951288"/>
          </a:xfrm>
        </p:spPr>
        <p:txBody>
          <a:bodyPr>
            <a:normAutofit/>
          </a:bodyPr>
          <a:lstStyle/>
          <a:p>
            <a:r>
              <a:rPr lang="en-US" sz="2000" dirty="0" err="1"/>
              <a:t>Hệ</a:t>
            </a:r>
            <a:r>
              <a:rPr lang="en-US" sz="2000" dirty="0"/>
              <a:t> </a:t>
            </a:r>
            <a:r>
              <a:rPr lang="en-US" sz="2000" dirty="0" err="1"/>
              <a:t>thống</a:t>
            </a:r>
            <a:r>
              <a:rPr lang="en-US" sz="2000" dirty="0"/>
              <a:t> </a:t>
            </a:r>
            <a:r>
              <a:rPr lang="en-US" sz="2000" dirty="0" err="1"/>
              <a:t>sức</a:t>
            </a:r>
            <a:r>
              <a:rPr lang="en-US" sz="2000" dirty="0"/>
              <a:t> </a:t>
            </a:r>
            <a:r>
              <a:rPr lang="en-US" sz="2000" dirty="0" err="1"/>
              <a:t>khỏe</a:t>
            </a:r>
            <a:endParaRPr lang="en-US" sz="2000" dirty="0"/>
          </a:p>
          <a:p>
            <a:r>
              <a:rPr lang="en-US" sz="2000" dirty="0"/>
              <a:t>Gia </a:t>
            </a:r>
            <a:r>
              <a:rPr lang="en-US" sz="2000" dirty="0" err="1"/>
              <a:t>đình</a:t>
            </a:r>
            <a:r>
              <a:rPr lang="en-US" sz="2000" dirty="0"/>
              <a:t> </a:t>
            </a:r>
            <a:r>
              <a:rPr lang="en-US" sz="2000" dirty="0" err="1"/>
              <a:t>và</a:t>
            </a:r>
            <a:r>
              <a:rPr lang="en-US" sz="2000" dirty="0"/>
              <a:t> </a:t>
            </a:r>
            <a:r>
              <a:rPr lang="en-US" sz="2000" dirty="0" err="1"/>
              <a:t>khu</a:t>
            </a:r>
            <a:r>
              <a:rPr lang="en-US" sz="2000" dirty="0"/>
              <a:t> </a:t>
            </a:r>
            <a:r>
              <a:rPr lang="en-US" sz="2000" dirty="0" err="1"/>
              <a:t>phố</a:t>
            </a:r>
            <a:endParaRPr lang="en-US" sz="2000" dirty="0"/>
          </a:p>
          <a:p>
            <a:r>
              <a:rPr lang="en-US" sz="2000" dirty="0" err="1"/>
              <a:t>Công</a:t>
            </a:r>
            <a:r>
              <a:rPr lang="en-US" sz="2000" dirty="0"/>
              <a:t> </a:t>
            </a:r>
            <a:r>
              <a:rPr lang="en-US" sz="2000" dirty="0" err="1"/>
              <a:t>sở</a:t>
            </a:r>
            <a:endParaRPr lang="en-US" sz="2000" dirty="0"/>
          </a:p>
          <a:p>
            <a:r>
              <a:rPr lang="en-US" sz="2000" dirty="0" err="1"/>
              <a:t>Nơi</a:t>
            </a:r>
            <a:r>
              <a:rPr lang="en-US" sz="2000" dirty="0"/>
              <a:t> </a:t>
            </a:r>
            <a:r>
              <a:rPr lang="en-US" sz="2000" dirty="0" err="1"/>
              <a:t>mua</a:t>
            </a:r>
            <a:r>
              <a:rPr lang="en-US" sz="2000" dirty="0"/>
              <a:t> </a:t>
            </a:r>
            <a:r>
              <a:rPr lang="en-US" sz="2000" dirty="0" err="1"/>
              <a:t>bán</a:t>
            </a:r>
            <a:endParaRPr lang="en-US" sz="2000" dirty="0"/>
          </a:p>
          <a:p>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839" y="2203887"/>
            <a:ext cx="3176420" cy="4417045"/>
          </a:xfrm>
          <a:prstGeom prst="rect">
            <a:avLst/>
          </a:prstGeom>
        </p:spPr>
      </p:pic>
    </p:spTree>
    <p:extLst>
      <p:ext uri="{BB962C8B-B14F-4D97-AF65-F5344CB8AC3E}">
        <p14:creationId xmlns:p14="http://schemas.microsoft.com/office/powerpoint/2010/main" val="3154489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Mục</a:t>
            </a:r>
            <a:r>
              <a:rPr lang="en-US" dirty="0"/>
              <a:t> 2: </a:t>
            </a:r>
            <a:r>
              <a:rPr lang="en-US" dirty="0" err="1"/>
              <a:t>chiến</a:t>
            </a:r>
            <a:r>
              <a:rPr lang="en-US" dirty="0"/>
              <a:t> </a:t>
            </a:r>
            <a:r>
              <a:rPr lang="en-US" dirty="0" err="1"/>
              <a:t>lược</a:t>
            </a:r>
            <a:endParaRPr lang="en-US" dirty="0"/>
          </a:p>
        </p:txBody>
      </p:sp>
      <p:sp>
        <p:nvSpPr>
          <p:cNvPr id="5" name="Text Placeholder 4"/>
          <p:cNvSpPr>
            <a:spLocks noGrp="1"/>
          </p:cNvSpPr>
          <p:nvPr>
            <p:ph type="body" sz="quarter" idx="13"/>
          </p:nvPr>
        </p:nvSpPr>
        <p:spPr/>
        <p:txBody>
          <a:bodyPr/>
          <a:lstStyle/>
          <a:p>
            <a:r>
              <a:rPr lang="en-US" sz="2400" dirty="0" err="1"/>
              <a:t>Mục</a:t>
            </a:r>
            <a:r>
              <a:rPr lang="en-US" sz="2400" dirty="0"/>
              <a:t> </a:t>
            </a:r>
            <a:r>
              <a:rPr lang="en-US" sz="2400" dirty="0" err="1"/>
              <a:t>tiêu</a:t>
            </a:r>
            <a:r>
              <a:rPr lang="en-US" sz="2400" dirty="0"/>
              <a:t> </a:t>
            </a:r>
            <a:r>
              <a:rPr lang="en-US" sz="2400" dirty="0" err="1"/>
              <a:t>học</a:t>
            </a:r>
            <a:r>
              <a:rPr lang="en-US" sz="2400" dirty="0"/>
              <a:t> </a:t>
            </a:r>
            <a:r>
              <a:rPr lang="en-US" sz="2400" dirty="0" err="1"/>
              <a:t>tập</a:t>
            </a:r>
            <a:r>
              <a:rPr lang="en-US" sz="2400" dirty="0"/>
              <a:t>:</a:t>
            </a:r>
          </a:p>
        </p:txBody>
      </p:sp>
      <p:sp>
        <p:nvSpPr>
          <p:cNvPr id="3" name="Content Placeholder 2"/>
          <p:cNvSpPr>
            <a:spLocks noGrp="1"/>
          </p:cNvSpPr>
          <p:nvPr>
            <p:ph idx="1"/>
          </p:nvPr>
        </p:nvSpPr>
        <p:spPr/>
        <p:txBody>
          <a:bodyPr>
            <a:normAutofit/>
          </a:bodyPr>
          <a:lstStyle/>
          <a:p>
            <a:pPr marL="342900" indent="-342900">
              <a:buFont typeface="+mj-lt"/>
              <a:buAutoNum type="arabicPeriod"/>
            </a:pPr>
            <a:r>
              <a:rPr lang="en-US" sz="2400" dirty="0" err="1">
                <a:cs typeface="Arial" charset="0"/>
              </a:rPr>
              <a:t>Xác</a:t>
            </a:r>
            <a:r>
              <a:rPr lang="en-US" sz="2400" dirty="0">
                <a:cs typeface="Arial" charset="0"/>
              </a:rPr>
              <a:t> </a:t>
            </a:r>
            <a:r>
              <a:rPr lang="en-US" sz="2400" dirty="0" err="1">
                <a:cs typeface="Arial" charset="0"/>
              </a:rPr>
              <a:t>định</a:t>
            </a:r>
            <a:r>
              <a:rPr lang="en-US" sz="2400" dirty="0">
                <a:cs typeface="Arial" charset="0"/>
              </a:rPr>
              <a:t> </a:t>
            </a:r>
            <a:r>
              <a:rPr lang="en-US" sz="2400" dirty="0" err="1">
                <a:cs typeface="Arial" charset="0"/>
              </a:rPr>
              <a:t>các</a:t>
            </a:r>
            <a:r>
              <a:rPr lang="en-US" sz="2400" dirty="0">
                <a:cs typeface="Arial" charset="0"/>
              </a:rPr>
              <a:t> </a:t>
            </a:r>
            <a:r>
              <a:rPr lang="en-US" sz="2400" dirty="0" err="1">
                <a:cs typeface="Arial" charset="0"/>
              </a:rPr>
              <a:t>yếu</a:t>
            </a:r>
            <a:r>
              <a:rPr lang="en-US" sz="2400" dirty="0">
                <a:cs typeface="Arial" charset="0"/>
              </a:rPr>
              <a:t> </a:t>
            </a:r>
            <a:r>
              <a:rPr lang="en-US" sz="2400" dirty="0" err="1">
                <a:cs typeface="Arial" charset="0"/>
              </a:rPr>
              <a:t>tố</a:t>
            </a:r>
            <a:r>
              <a:rPr lang="en-US" sz="2400" dirty="0">
                <a:cs typeface="Arial" charset="0"/>
              </a:rPr>
              <a:t> </a:t>
            </a:r>
            <a:r>
              <a:rPr lang="en-US" sz="2400" dirty="0" err="1">
                <a:cs typeface="Arial" charset="0"/>
              </a:rPr>
              <a:t>sức</a:t>
            </a:r>
            <a:r>
              <a:rPr lang="en-US" sz="2400" dirty="0">
                <a:cs typeface="Arial" charset="0"/>
              </a:rPr>
              <a:t> </a:t>
            </a:r>
            <a:r>
              <a:rPr lang="en-US" sz="2400" dirty="0" err="1">
                <a:cs typeface="Arial" charset="0"/>
              </a:rPr>
              <a:t>khỏe</a:t>
            </a:r>
            <a:r>
              <a:rPr lang="en-US" sz="2400" dirty="0">
                <a:cs typeface="Arial" charset="0"/>
              </a:rPr>
              <a:t> </a:t>
            </a:r>
            <a:r>
              <a:rPr lang="en-US" sz="2400" dirty="0" err="1">
                <a:cs typeface="Arial" charset="0"/>
              </a:rPr>
              <a:t>mang</a:t>
            </a:r>
            <a:r>
              <a:rPr lang="en-US" sz="2400" dirty="0">
                <a:cs typeface="Arial" charset="0"/>
              </a:rPr>
              <a:t> </a:t>
            </a:r>
            <a:r>
              <a:rPr lang="en-US" sz="2400" dirty="0" err="1">
                <a:cs typeface="Arial" charset="0"/>
              </a:rPr>
              <a:t>tính</a:t>
            </a:r>
            <a:r>
              <a:rPr lang="en-US" sz="2400" dirty="0">
                <a:cs typeface="Arial" charset="0"/>
              </a:rPr>
              <a:t> </a:t>
            </a:r>
            <a:r>
              <a:rPr lang="en-US" sz="2400" dirty="0" err="1">
                <a:cs typeface="Arial" charset="0"/>
              </a:rPr>
              <a:t>quyết</a:t>
            </a:r>
            <a:r>
              <a:rPr lang="en-US" sz="2400" dirty="0">
                <a:cs typeface="Arial" charset="0"/>
              </a:rPr>
              <a:t> </a:t>
            </a:r>
            <a:r>
              <a:rPr lang="en-US" sz="2400" dirty="0" err="1">
                <a:cs typeface="Arial" charset="0"/>
              </a:rPr>
              <a:t>định</a:t>
            </a:r>
            <a:r>
              <a:rPr lang="en-US" sz="2400" dirty="0">
                <a:cs typeface="Arial" charset="0"/>
              </a:rPr>
              <a:t> </a:t>
            </a:r>
            <a:r>
              <a:rPr lang="en-US" sz="2400" dirty="0" err="1">
                <a:cs typeface="Arial" charset="0"/>
              </a:rPr>
              <a:t>và</a:t>
            </a:r>
            <a:r>
              <a:rPr lang="en-US" sz="2400" dirty="0">
                <a:cs typeface="Arial" charset="0"/>
              </a:rPr>
              <a:t> </a:t>
            </a:r>
            <a:r>
              <a:rPr lang="en-US" sz="2400" dirty="0" err="1">
                <a:cs typeface="Arial" charset="0"/>
              </a:rPr>
              <a:t>cách</a:t>
            </a:r>
            <a:r>
              <a:rPr lang="en-US" sz="2400" dirty="0">
                <a:cs typeface="Arial" charset="0"/>
              </a:rPr>
              <a:t> </a:t>
            </a:r>
            <a:r>
              <a:rPr lang="en-US" sz="2400" dirty="0" err="1">
                <a:cs typeface="Arial" charset="0"/>
              </a:rPr>
              <a:t>các</a:t>
            </a:r>
            <a:r>
              <a:rPr lang="en-US" sz="2400" dirty="0">
                <a:cs typeface="Arial" charset="0"/>
              </a:rPr>
              <a:t> </a:t>
            </a:r>
            <a:r>
              <a:rPr lang="en-US" sz="2400" dirty="0" err="1">
                <a:cs typeface="Arial" charset="0"/>
              </a:rPr>
              <a:t>yếu</a:t>
            </a:r>
            <a:r>
              <a:rPr lang="en-US" sz="2400" dirty="0">
                <a:cs typeface="Arial" charset="0"/>
              </a:rPr>
              <a:t> </a:t>
            </a:r>
            <a:r>
              <a:rPr lang="en-US" sz="2400" dirty="0" err="1">
                <a:cs typeface="Arial" charset="0"/>
              </a:rPr>
              <a:t>tố</a:t>
            </a:r>
            <a:r>
              <a:rPr lang="en-US" sz="2400" dirty="0">
                <a:cs typeface="Arial" charset="0"/>
              </a:rPr>
              <a:t> </a:t>
            </a:r>
            <a:r>
              <a:rPr lang="en-US" sz="2400" dirty="0" err="1">
                <a:cs typeface="Arial" charset="0"/>
              </a:rPr>
              <a:t>này</a:t>
            </a:r>
            <a:r>
              <a:rPr lang="en-US" sz="2400" dirty="0">
                <a:cs typeface="Arial" charset="0"/>
              </a:rPr>
              <a:t> </a:t>
            </a:r>
            <a:r>
              <a:rPr lang="en-US" sz="2400" dirty="0" err="1">
                <a:cs typeface="Arial" charset="0"/>
              </a:rPr>
              <a:t>tác</a:t>
            </a:r>
            <a:r>
              <a:rPr lang="en-US" sz="2400" dirty="0">
                <a:cs typeface="Arial" charset="0"/>
              </a:rPr>
              <a:t> </a:t>
            </a:r>
            <a:r>
              <a:rPr lang="en-US" sz="2400" dirty="0" err="1">
                <a:cs typeface="Arial" charset="0"/>
              </a:rPr>
              <a:t>động</a:t>
            </a:r>
            <a:r>
              <a:rPr lang="en-US" sz="2400" dirty="0">
                <a:cs typeface="Arial" charset="0"/>
              </a:rPr>
              <a:t> </a:t>
            </a:r>
            <a:r>
              <a:rPr lang="en-US" sz="2400" dirty="0" err="1">
                <a:cs typeface="Arial" charset="0"/>
              </a:rPr>
              <a:t>tới</a:t>
            </a:r>
            <a:r>
              <a:rPr lang="en-US" sz="2400" dirty="0">
                <a:cs typeface="Arial" charset="0"/>
              </a:rPr>
              <a:t> </a:t>
            </a:r>
            <a:r>
              <a:rPr lang="en-US" sz="2400" dirty="0" err="1">
                <a:cs typeface="Arial" charset="0"/>
              </a:rPr>
              <a:t>sức</a:t>
            </a:r>
            <a:r>
              <a:rPr lang="en-US" sz="2400" dirty="0">
                <a:cs typeface="Arial" charset="0"/>
              </a:rPr>
              <a:t> </a:t>
            </a:r>
            <a:r>
              <a:rPr lang="en-US" sz="2400" dirty="0" err="1">
                <a:cs typeface="Arial" charset="0"/>
              </a:rPr>
              <a:t>khỏe</a:t>
            </a:r>
            <a:r>
              <a:rPr lang="en-US" sz="2400" dirty="0">
                <a:cs typeface="Arial" charset="0"/>
              </a:rPr>
              <a:t>.</a:t>
            </a:r>
            <a:endParaRPr lang="en-US" sz="2400" dirty="0"/>
          </a:p>
          <a:p>
            <a:pPr marL="342900" indent="-342900">
              <a:buFont typeface="+mj-lt"/>
              <a:buAutoNum type="arabicPeriod"/>
            </a:pPr>
            <a:r>
              <a:rPr lang="en-US" sz="2400" dirty="0" err="1">
                <a:cs typeface="Arial" charset="0"/>
              </a:rPr>
              <a:t>Xác</a:t>
            </a:r>
            <a:r>
              <a:rPr lang="en-US" sz="2400" dirty="0">
                <a:cs typeface="Arial" charset="0"/>
              </a:rPr>
              <a:t> </a:t>
            </a:r>
            <a:r>
              <a:rPr lang="en-US" sz="2400" dirty="0" err="1">
                <a:cs typeface="Arial" charset="0"/>
              </a:rPr>
              <a:t>định</a:t>
            </a:r>
            <a:r>
              <a:rPr lang="en-US" sz="2400" dirty="0">
                <a:cs typeface="Arial" charset="0"/>
              </a:rPr>
              <a:t> </a:t>
            </a:r>
            <a:r>
              <a:rPr lang="en-US" sz="2400" dirty="0" err="1">
                <a:cs typeface="Arial" charset="0"/>
              </a:rPr>
              <a:t>thay</a:t>
            </a:r>
            <a:r>
              <a:rPr lang="en-US" sz="2400" dirty="0">
                <a:cs typeface="Arial" charset="0"/>
              </a:rPr>
              <a:t> </a:t>
            </a:r>
            <a:r>
              <a:rPr lang="en-US" sz="2400" dirty="0" err="1">
                <a:cs typeface="Arial" charset="0"/>
              </a:rPr>
              <a:t>đổi</a:t>
            </a:r>
            <a:r>
              <a:rPr lang="en-US" sz="2400" dirty="0">
                <a:cs typeface="Arial" charset="0"/>
              </a:rPr>
              <a:t> </a:t>
            </a:r>
            <a:r>
              <a:rPr lang="en-US" sz="2400" dirty="0" err="1">
                <a:cs typeface="Arial" charset="0"/>
              </a:rPr>
              <a:t>có</a:t>
            </a:r>
            <a:r>
              <a:rPr lang="en-US" sz="2400" dirty="0">
                <a:cs typeface="Arial" charset="0"/>
              </a:rPr>
              <a:t> </a:t>
            </a:r>
            <a:r>
              <a:rPr lang="en-US" sz="2400" dirty="0" err="1">
                <a:cs typeface="Arial" charset="0"/>
              </a:rPr>
              <a:t>thể</a:t>
            </a:r>
            <a:r>
              <a:rPr lang="en-US" sz="2400" dirty="0">
                <a:cs typeface="Arial" charset="0"/>
              </a:rPr>
              <a:t> </a:t>
            </a:r>
            <a:r>
              <a:rPr lang="en-US" sz="2400" dirty="0" err="1">
                <a:cs typeface="Arial" charset="0"/>
              </a:rPr>
              <a:t>tạo</a:t>
            </a:r>
            <a:r>
              <a:rPr lang="en-US" sz="2400" dirty="0">
                <a:cs typeface="Arial" charset="0"/>
              </a:rPr>
              <a:t> </a:t>
            </a:r>
            <a:r>
              <a:rPr lang="en-US" sz="2400" dirty="0" err="1">
                <a:cs typeface="Arial" charset="0"/>
              </a:rPr>
              <a:t>trong</a:t>
            </a:r>
            <a:endParaRPr lang="en-US" sz="2400" dirty="0">
              <a:cs typeface="Arial" charset="0"/>
            </a:endParaRPr>
          </a:p>
          <a:p>
            <a:pPr marL="0" indent="0">
              <a:buNone/>
            </a:pPr>
            <a:r>
              <a:rPr lang="en-US" sz="2400" dirty="0">
                <a:cs typeface="Arial" charset="0"/>
              </a:rPr>
              <a:t> </a:t>
            </a:r>
            <a:r>
              <a:rPr lang="en-US" sz="2400" dirty="0" err="1">
                <a:cs typeface="Arial" charset="0"/>
              </a:rPr>
              <a:t>cộng</a:t>
            </a:r>
            <a:r>
              <a:rPr lang="en-US" sz="2400" dirty="0">
                <a:cs typeface="Arial" charset="0"/>
              </a:rPr>
              <a:t> </a:t>
            </a:r>
            <a:r>
              <a:rPr lang="en-US" sz="2400" dirty="0" err="1">
                <a:cs typeface="Arial" charset="0"/>
              </a:rPr>
              <a:t>đồng</a:t>
            </a:r>
            <a:r>
              <a:rPr lang="en-US" sz="2400" dirty="0">
                <a:cs typeface="Arial" charset="0"/>
              </a:rPr>
              <a:t> </a:t>
            </a:r>
            <a:r>
              <a:rPr lang="en-US" sz="2400" dirty="0" err="1">
                <a:cs typeface="Arial" charset="0"/>
              </a:rPr>
              <a:t>để</a:t>
            </a:r>
            <a:r>
              <a:rPr lang="en-US" sz="2400" dirty="0">
                <a:cs typeface="Arial" charset="0"/>
              </a:rPr>
              <a:t> </a:t>
            </a:r>
            <a:r>
              <a:rPr lang="en-US" sz="2400" dirty="0" err="1">
                <a:cs typeface="Arial" charset="0"/>
              </a:rPr>
              <a:t>cải</a:t>
            </a:r>
            <a:r>
              <a:rPr lang="en-US" sz="2400" dirty="0">
                <a:cs typeface="Arial" charset="0"/>
              </a:rPr>
              <a:t> </a:t>
            </a:r>
            <a:r>
              <a:rPr lang="en-US" sz="2400" dirty="0" err="1">
                <a:cs typeface="Arial" charset="0"/>
              </a:rPr>
              <a:t>thiện</a:t>
            </a:r>
            <a:r>
              <a:rPr lang="en-US" sz="2400" dirty="0">
                <a:cs typeface="Arial" charset="0"/>
              </a:rPr>
              <a:t> </a:t>
            </a:r>
            <a:r>
              <a:rPr lang="en-US" sz="2400" dirty="0" err="1">
                <a:cs typeface="Arial" charset="0"/>
              </a:rPr>
              <a:t>sức</a:t>
            </a:r>
            <a:r>
              <a:rPr lang="en-US" sz="2400" dirty="0">
                <a:cs typeface="Arial" charset="0"/>
              </a:rPr>
              <a:t> </a:t>
            </a:r>
            <a:r>
              <a:rPr lang="en-US" sz="2400" dirty="0" err="1">
                <a:cs typeface="Arial" charset="0"/>
              </a:rPr>
              <a:t>khỏe</a:t>
            </a:r>
            <a:r>
              <a:rPr lang="en-US" sz="2400" dirty="0"/>
              <a:t>.</a:t>
            </a:r>
          </a:p>
        </p:txBody>
      </p:sp>
      <p:pic>
        <p:nvPicPr>
          <p:cNvPr id="4" name="Picture 3" descr="engineer-23810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55306" y="3209636"/>
            <a:ext cx="2431490" cy="3218518"/>
          </a:xfrm>
          <a:prstGeom prst="rect">
            <a:avLst/>
          </a:prstGeom>
        </p:spPr>
      </p:pic>
    </p:spTree>
    <p:extLst>
      <p:ext uri="{BB962C8B-B14F-4D97-AF65-F5344CB8AC3E}">
        <p14:creationId xmlns:p14="http://schemas.microsoft.com/office/powerpoint/2010/main" val="193240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err="1"/>
              <a:t>Hoạt</a:t>
            </a:r>
            <a:r>
              <a:rPr lang="en-US" dirty="0"/>
              <a:t> </a:t>
            </a:r>
            <a:r>
              <a:rPr lang="en-US" dirty="0" err="1"/>
              <a:t>động</a:t>
            </a:r>
            <a:endParaRPr lang="en-US" dirty="0"/>
          </a:p>
        </p:txBody>
      </p:sp>
      <p:sp>
        <p:nvSpPr>
          <p:cNvPr id="10" name="Text Placeholder 9"/>
          <p:cNvSpPr>
            <a:spLocks noGrp="1"/>
          </p:cNvSpPr>
          <p:nvPr>
            <p:ph type="body" sz="quarter" idx="13"/>
          </p:nvPr>
        </p:nvSpPr>
        <p:spPr/>
        <p:txBody>
          <a:bodyPr/>
          <a:lstStyle/>
          <a:p>
            <a:r>
              <a:rPr lang="en-US" dirty="0" err="1"/>
              <a:t>Hôm</a:t>
            </a:r>
            <a:r>
              <a:rPr lang="en-US" dirty="0"/>
              <a:t> nay </a:t>
            </a:r>
            <a:r>
              <a:rPr lang="en-US" dirty="0" err="1"/>
              <a:t>bạn</a:t>
            </a:r>
            <a:r>
              <a:rPr lang="en-US" dirty="0"/>
              <a:t> </a:t>
            </a:r>
            <a:r>
              <a:rPr lang="en-US" dirty="0" err="1"/>
              <a:t>đến</a:t>
            </a:r>
            <a:r>
              <a:rPr lang="en-US" dirty="0"/>
              <a:t> </a:t>
            </a:r>
            <a:r>
              <a:rPr lang="en-US" dirty="0" err="1"/>
              <a:t>công</a:t>
            </a:r>
            <a:r>
              <a:rPr lang="en-US" dirty="0"/>
              <a:t> </a:t>
            </a:r>
            <a:r>
              <a:rPr lang="en-US" dirty="0" err="1"/>
              <a:t>xưởng</a:t>
            </a:r>
            <a:r>
              <a:rPr lang="en-US" dirty="0"/>
              <a:t> </a:t>
            </a:r>
            <a:r>
              <a:rPr lang="en-US" dirty="0" err="1"/>
              <a:t>bằng</a:t>
            </a:r>
            <a:r>
              <a:rPr lang="en-US" dirty="0"/>
              <a:t> </a:t>
            </a:r>
            <a:r>
              <a:rPr lang="en-US" dirty="0" err="1"/>
              <a:t>cách</a:t>
            </a:r>
            <a:r>
              <a:rPr lang="en-US" dirty="0"/>
              <a:t> </a:t>
            </a:r>
            <a:r>
              <a:rPr lang="en-US" dirty="0" err="1"/>
              <a:t>nào</a:t>
            </a:r>
            <a:r>
              <a:rPr lang="en-US" dirty="0"/>
              <a:t>?</a:t>
            </a:r>
          </a:p>
        </p:txBody>
      </p:sp>
      <p:pic>
        <p:nvPicPr>
          <p:cNvPr id="11" name="Content Placeholder 10" descr="transportation.png"/>
          <p:cNvPicPr>
            <a:picLocks noGrp="1" noChangeAspect="1"/>
          </p:cNvPicPr>
          <p:nvPr>
            <p:ph idx="1"/>
          </p:nvPr>
        </p:nvPicPr>
        <p:blipFill rotWithShape="1">
          <a:blip r:embed="rId3">
            <a:extLst>
              <a:ext uri="{28A0092B-C50C-407E-A947-70E740481C1C}">
                <a14:useLocalDpi xmlns:a14="http://schemas.microsoft.com/office/drawing/2010/main" val="0"/>
              </a:ext>
            </a:extLst>
          </a:blip>
          <a:srcRect t="7243" b="7243"/>
          <a:stretch/>
        </p:blipFill>
        <p:spPr>
          <a:xfrm>
            <a:off x="693738" y="1762960"/>
            <a:ext cx="7993062" cy="2651125"/>
          </a:xfrm>
        </p:spPr>
      </p:pic>
      <p:sp>
        <p:nvSpPr>
          <p:cNvPr id="14" name="Text Placeholder 9"/>
          <p:cNvSpPr txBox="1">
            <a:spLocks/>
          </p:cNvSpPr>
          <p:nvPr/>
        </p:nvSpPr>
        <p:spPr>
          <a:xfrm>
            <a:off x="693738" y="4732239"/>
            <a:ext cx="7993741" cy="589641"/>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Tx/>
              <a:buNone/>
              <a:defRPr sz="2400" kern="1200" cap="all" baseline="0">
                <a:solidFill>
                  <a:schemeClr val="accent2"/>
                </a:solidFill>
                <a:latin typeface="+mn-lt"/>
                <a:ea typeface="+mn-ea"/>
                <a:cs typeface="+mn-cs"/>
              </a:defRPr>
            </a:lvl1pPr>
            <a:lvl2pPr marL="344487" indent="0" algn="l" defTabSz="457200" rtl="0" eaLnBrk="1" latinLnBrk="0" hangingPunct="1">
              <a:lnSpc>
                <a:spcPct val="150000"/>
              </a:lnSpc>
              <a:spcBef>
                <a:spcPts val="0"/>
              </a:spcBef>
              <a:spcAft>
                <a:spcPts val="1000"/>
              </a:spcAft>
              <a:buClr>
                <a:schemeClr val="accent1"/>
              </a:buClr>
              <a:buFontTx/>
              <a:buNone/>
              <a:tabLst/>
              <a:defRPr sz="2400" kern="1200" cap="none" baseline="0">
                <a:solidFill>
                  <a:schemeClr val="accent2">
                    <a:lumMod val="20000"/>
                    <a:lumOff val="80000"/>
                  </a:schemeClr>
                </a:solidFill>
                <a:latin typeface="Avenir Light"/>
                <a:ea typeface="+mn-ea"/>
                <a:cs typeface="+mn-cs"/>
              </a:defRPr>
            </a:lvl2pPr>
            <a:lvl3pPr marL="688975" indent="0" algn="l" defTabSz="457200" rtl="0" eaLnBrk="1" latinLnBrk="0" hangingPunct="1">
              <a:lnSpc>
                <a:spcPct val="150000"/>
              </a:lnSpc>
              <a:spcBef>
                <a:spcPts val="0"/>
              </a:spcBef>
              <a:spcAft>
                <a:spcPts val="1000"/>
              </a:spcAft>
              <a:buClr>
                <a:schemeClr val="accent2"/>
              </a:buClr>
              <a:buFontTx/>
              <a:buNone/>
              <a:defRPr sz="2400" kern="1200" cap="none" baseline="0">
                <a:solidFill>
                  <a:schemeClr val="accent2">
                    <a:lumMod val="20000"/>
                    <a:lumOff val="80000"/>
                  </a:schemeClr>
                </a:solidFill>
                <a:latin typeface="Avenir Light"/>
                <a:ea typeface="+mn-ea"/>
                <a:cs typeface="+mn-cs"/>
              </a:defRPr>
            </a:lvl3pPr>
            <a:lvl4pPr marL="1025525" indent="0" algn="l" defTabSz="457200" rtl="0" eaLnBrk="1" latinLnBrk="0" hangingPunct="1">
              <a:lnSpc>
                <a:spcPct val="150000"/>
              </a:lnSpc>
              <a:spcBef>
                <a:spcPts val="0"/>
              </a:spcBef>
              <a:spcAft>
                <a:spcPts val="1000"/>
              </a:spcAft>
              <a:buClr>
                <a:schemeClr val="accent3"/>
              </a:buClr>
              <a:buFontTx/>
              <a:buNone/>
              <a:defRPr sz="2400" kern="1200" cap="none" baseline="0">
                <a:solidFill>
                  <a:schemeClr val="accent2">
                    <a:lumMod val="20000"/>
                    <a:lumOff val="80000"/>
                  </a:schemeClr>
                </a:solidFill>
                <a:latin typeface="Avenir Light"/>
                <a:ea typeface="+mn-ea"/>
                <a:cs typeface="+mn-cs"/>
              </a:defRPr>
            </a:lvl4pPr>
            <a:lvl5pPr marL="1370013" indent="0" algn="l" defTabSz="457200" rtl="0" eaLnBrk="1" latinLnBrk="0" hangingPunct="1">
              <a:lnSpc>
                <a:spcPct val="150000"/>
              </a:lnSpc>
              <a:spcBef>
                <a:spcPts val="0"/>
              </a:spcBef>
              <a:spcAft>
                <a:spcPts val="1000"/>
              </a:spcAft>
              <a:buClr>
                <a:schemeClr val="accent4"/>
              </a:buClr>
              <a:buFontTx/>
              <a:buNone/>
              <a:defRPr sz="2400" kern="1200" cap="none" baseline="0">
                <a:solidFill>
                  <a:schemeClr val="accent2">
                    <a:lumMod val="20000"/>
                    <a:lumOff val="80000"/>
                  </a:schemeClr>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err="1"/>
              <a:t>Lý</a:t>
            </a:r>
            <a:r>
              <a:rPr lang="en-US" dirty="0"/>
              <a:t> do?</a:t>
            </a:r>
          </a:p>
        </p:txBody>
      </p:sp>
    </p:spTree>
    <p:extLst>
      <p:ext uri="{BB962C8B-B14F-4D97-AF65-F5344CB8AC3E}">
        <p14:creationId xmlns:p14="http://schemas.microsoft.com/office/powerpoint/2010/main" val="74082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Kế</a:t>
            </a:r>
            <a:r>
              <a:rPr lang="en-US" dirty="0"/>
              <a:t> </a:t>
            </a:r>
            <a:r>
              <a:rPr lang="en-US" dirty="0" err="1"/>
              <a:t>hoạch</a:t>
            </a:r>
            <a:r>
              <a:rPr lang="en-US" dirty="0"/>
              <a:t> </a:t>
            </a:r>
            <a:r>
              <a:rPr lang="en-US" dirty="0" err="1"/>
              <a:t>hóa</a:t>
            </a:r>
            <a:r>
              <a:rPr lang="en-US" dirty="0"/>
              <a:t> </a:t>
            </a:r>
            <a:r>
              <a:rPr lang="en-US" dirty="0" err="1"/>
              <a:t>cộng</a:t>
            </a:r>
            <a:r>
              <a:rPr lang="en-US" dirty="0"/>
              <a:t> </a:t>
            </a:r>
            <a:r>
              <a:rPr lang="en-US" dirty="0" err="1"/>
              <a:t>đồng</a:t>
            </a:r>
            <a:endParaRPr lang="en-US" dirty="0"/>
          </a:p>
        </p:txBody>
      </p:sp>
      <p:sp>
        <p:nvSpPr>
          <p:cNvPr id="3" name="Text Placeholder 2"/>
          <p:cNvSpPr>
            <a:spLocks noGrp="1"/>
          </p:cNvSpPr>
          <p:nvPr>
            <p:ph type="body" sz="quarter" idx="13"/>
          </p:nvPr>
        </p:nvSpPr>
        <p:spPr/>
        <p:txBody>
          <a:bodyPr/>
          <a:lstStyle/>
          <a:p>
            <a:r>
              <a:rPr lang="en-US" dirty="0" err="1"/>
              <a:t>Định</a:t>
            </a:r>
            <a:r>
              <a:rPr lang="en-US" dirty="0"/>
              <a:t> </a:t>
            </a:r>
            <a:r>
              <a:rPr lang="en-US" dirty="0" err="1"/>
              <a:t>nghĩa</a:t>
            </a:r>
            <a:r>
              <a:rPr lang="en-US" dirty="0"/>
              <a:t>?</a:t>
            </a:r>
          </a:p>
        </p:txBody>
      </p:sp>
      <p:sp>
        <p:nvSpPr>
          <p:cNvPr id="8" name="Content Placeholder 7"/>
          <p:cNvSpPr>
            <a:spLocks noGrp="1"/>
          </p:cNvSpPr>
          <p:nvPr>
            <p:ph idx="1"/>
          </p:nvPr>
        </p:nvSpPr>
        <p:spPr/>
        <p:txBody>
          <a:bodyPr>
            <a:normAutofit/>
          </a:bodyPr>
          <a:lstStyle/>
          <a:p>
            <a:pPr marL="0" indent="0" algn="ctr">
              <a:buNone/>
            </a:pPr>
            <a:r>
              <a:rPr lang="en-US" sz="2400" dirty="0" err="1"/>
              <a:t>Cách</a:t>
            </a:r>
            <a:r>
              <a:rPr lang="en-US" sz="2400" dirty="0"/>
              <a:t> con </a:t>
            </a:r>
            <a:r>
              <a:rPr lang="en-US" sz="2400" dirty="0" err="1"/>
              <a:t>người</a:t>
            </a:r>
            <a:r>
              <a:rPr lang="en-US" sz="2400" dirty="0"/>
              <a:t> </a:t>
            </a:r>
            <a:r>
              <a:rPr lang="en-US" sz="2400" dirty="0" err="1"/>
              <a:t>cùng</a:t>
            </a:r>
            <a:r>
              <a:rPr lang="en-US" sz="2400" dirty="0"/>
              <a:t> </a:t>
            </a:r>
            <a:r>
              <a:rPr lang="en-US" sz="2400" dirty="0" err="1"/>
              <a:t>sống</a:t>
            </a:r>
            <a:r>
              <a:rPr lang="en-US" sz="2400" dirty="0"/>
              <a:t>, </a:t>
            </a:r>
            <a:r>
              <a:rPr lang="en-US" sz="2400" dirty="0" err="1"/>
              <a:t>vui</a:t>
            </a:r>
            <a:r>
              <a:rPr lang="en-US" sz="2400" dirty="0"/>
              <a:t> </a:t>
            </a:r>
            <a:r>
              <a:rPr lang="en-US" sz="2400" dirty="0" err="1"/>
              <a:t>chơi</a:t>
            </a:r>
            <a:r>
              <a:rPr lang="en-US" sz="2400" dirty="0"/>
              <a:t>, </a:t>
            </a:r>
            <a:r>
              <a:rPr lang="en-US" sz="2400" dirty="0" err="1"/>
              <a:t>làm</a:t>
            </a:r>
            <a:r>
              <a:rPr lang="en-US" sz="2400" dirty="0"/>
              <a:t> </a:t>
            </a:r>
            <a:r>
              <a:rPr lang="en-US" sz="2400" dirty="0" err="1"/>
              <a:t>việc</a:t>
            </a:r>
            <a:r>
              <a:rPr lang="en-US" sz="2400" dirty="0"/>
              <a:t> </a:t>
            </a:r>
            <a:r>
              <a:rPr lang="en-US" sz="2400" dirty="0" err="1"/>
              <a:t>trong</a:t>
            </a:r>
            <a:r>
              <a:rPr lang="en-US" sz="2400" dirty="0"/>
              <a:t> </a:t>
            </a:r>
            <a:r>
              <a:rPr lang="en-US" sz="2400" dirty="0" err="1"/>
              <a:t>cùng</a:t>
            </a:r>
            <a:r>
              <a:rPr lang="en-US" sz="2400" dirty="0"/>
              <a:t> </a:t>
            </a:r>
            <a:r>
              <a:rPr lang="en-US" sz="2400" dirty="0" err="1"/>
              <a:t>một</a:t>
            </a:r>
            <a:r>
              <a:rPr lang="en-US" sz="2400" dirty="0"/>
              <a:t> </a:t>
            </a:r>
            <a:r>
              <a:rPr lang="en-US" sz="2400" dirty="0" err="1"/>
              <a:t>nơi</a:t>
            </a:r>
            <a:r>
              <a:rPr lang="en-US" sz="2400" dirty="0"/>
              <a:t>.</a:t>
            </a:r>
          </a:p>
        </p:txBody>
      </p:sp>
      <p:pic>
        <p:nvPicPr>
          <p:cNvPr id="5" name="Picture 4" descr="Commun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 y="3347830"/>
            <a:ext cx="9148918" cy="3510170"/>
          </a:xfrm>
          <a:prstGeom prst="rect">
            <a:avLst/>
          </a:prstGeom>
        </p:spPr>
      </p:pic>
    </p:spTree>
    <p:extLst>
      <p:ext uri="{BB962C8B-B14F-4D97-AF65-F5344CB8AC3E}">
        <p14:creationId xmlns:p14="http://schemas.microsoft.com/office/powerpoint/2010/main" val="1025449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Kế</a:t>
            </a:r>
            <a:r>
              <a:rPr lang="en-US" dirty="0"/>
              <a:t> </a:t>
            </a:r>
            <a:r>
              <a:rPr lang="en-US" dirty="0" err="1"/>
              <a:t>hoạch</a:t>
            </a:r>
            <a:r>
              <a:rPr lang="en-US" dirty="0"/>
              <a:t> </a:t>
            </a:r>
            <a:r>
              <a:rPr lang="en-US" dirty="0" err="1"/>
              <a:t>chung</a:t>
            </a:r>
            <a:endParaRPr lang="en-US" dirty="0"/>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41225" y="1260473"/>
            <a:ext cx="6661551" cy="53784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34828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Môi</a:t>
            </a:r>
            <a:r>
              <a:rPr lang="en-US" dirty="0"/>
              <a:t> </a:t>
            </a:r>
            <a:r>
              <a:rPr lang="en-US" dirty="0" err="1"/>
              <a:t>trường</a:t>
            </a:r>
            <a:r>
              <a:rPr lang="en-US" dirty="0"/>
              <a:t> </a:t>
            </a:r>
            <a:r>
              <a:rPr lang="en-US" dirty="0" err="1"/>
              <a:t>đã</a:t>
            </a:r>
            <a:r>
              <a:rPr lang="en-US" dirty="0"/>
              <a:t> </a:t>
            </a:r>
            <a:r>
              <a:rPr lang="en-US" dirty="0" err="1"/>
              <a:t>xây</a:t>
            </a:r>
            <a:r>
              <a:rPr lang="en-US" dirty="0"/>
              <a:t> </a:t>
            </a:r>
            <a:r>
              <a:rPr lang="en-US" dirty="0" err="1"/>
              <a:t>dựng</a:t>
            </a:r>
            <a:endParaRPr lang="en-US" dirty="0"/>
          </a:p>
        </p:txBody>
      </p:sp>
      <p:pic>
        <p:nvPicPr>
          <p:cNvPr id="13" name="Content Placeholder 12" descr="Built Environment.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05" r="-105"/>
          <a:stretch/>
        </p:blipFill>
        <p:spPr>
          <a:xfrm>
            <a:off x="693738" y="1354138"/>
            <a:ext cx="7993062" cy="4922837"/>
          </a:xfrm>
        </p:spPr>
      </p:pic>
      <p:sp>
        <p:nvSpPr>
          <p:cNvPr id="16" name="Content Placeholder 2"/>
          <p:cNvSpPr txBox="1">
            <a:spLocks/>
          </p:cNvSpPr>
          <p:nvPr/>
        </p:nvSpPr>
        <p:spPr>
          <a:xfrm>
            <a:off x="959556" y="1213557"/>
            <a:ext cx="2395172" cy="1413896"/>
          </a:xfrm>
          <a:prstGeom prst="roundRect">
            <a:avLst/>
          </a:prstGeom>
          <a:solidFill>
            <a:schemeClr val="bg1"/>
          </a:solidFill>
          <a:ln w="57150">
            <a:solidFill>
              <a:schemeClr val="accent6"/>
            </a:solidFill>
          </a:ln>
        </p:spPr>
        <p:txBody>
          <a:bodyPr vert="horz" lIns="0" tIns="0" rIns="0" bIns="0" rtlCol="0">
            <a:normAutofit fontScale="25000" lnSpcReduction="2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vi-VN" sz="4800" b="1" dirty="0">
                <a:ea typeface="ＭＳ Ｐゴシック" pitchFamily="34" charset="-128"/>
              </a:rPr>
              <a:t>Tất cả các khía cạnh của môi trường xung quanh </a:t>
            </a:r>
            <a:r>
              <a:rPr lang="en-US" sz="4800" b="1" dirty="0">
                <a:ea typeface="ＭＳ Ｐゴシック" pitchFamily="34" charset="-128"/>
              </a:rPr>
              <a:t>do con </a:t>
            </a:r>
            <a:r>
              <a:rPr lang="en-US" sz="4800" b="1" dirty="0" err="1">
                <a:ea typeface="ＭＳ Ｐゴシック" pitchFamily="34" charset="-128"/>
              </a:rPr>
              <a:t>người</a:t>
            </a:r>
            <a:r>
              <a:rPr lang="en-US" sz="4800" b="1" dirty="0">
                <a:ea typeface="ＭＳ Ｐゴシック" pitchFamily="34" charset="-128"/>
              </a:rPr>
              <a:t> </a:t>
            </a:r>
            <a:r>
              <a:rPr lang="vi-VN" sz="4800" b="1" dirty="0">
                <a:ea typeface="ＭＳ Ｐゴシック" pitchFamily="34" charset="-128"/>
              </a:rPr>
              <a:t>xây dựng: gia đình, </a:t>
            </a:r>
            <a:r>
              <a:rPr lang="en-US" sz="4800" b="1" dirty="0" err="1">
                <a:ea typeface="ＭＳ Ｐゴシック" pitchFamily="34" charset="-128"/>
              </a:rPr>
              <a:t>tòa</a:t>
            </a:r>
            <a:r>
              <a:rPr lang="en-US" sz="4800" b="1" dirty="0">
                <a:ea typeface="ＭＳ Ｐゴシック" pitchFamily="34" charset="-128"/>
              </a:rPr>
              <a:t> </a:t>
            </a:r>
            <a:r>
              <a:rPr lang="vi-VN" sz="4800" b="1" dirty="0">
                <a:ea typeface="ＭＳ Ｐゴシック" pitchFamily="34" charset="-128"/>
              </a:rPr>
              <a:t>nhà, đường xá, công viên, v</a:t>
            </a:r>
            <a:r>
              <a:rPr lang="en-US" sz="4800" b="1" dirty="0" err="1">
                <a:ea typeface="ＭＳ Ｐゴシック" pitchFamily="34" charset="-128"/>
              </a:rPr>
              <a:t>ân</a:t>
            </a:r>
            <a:r>
              <a:rPr lang="en-US" sz="4800" b="1" dirty="0">
                <a:ea typeface="ＭＳ Ｐゴシック" pitchFamily="34" charset="-128"/>
              </a:rPr>
              <a:t> </a:t>
            </a:r>
            <a:r>
              <a:rPr lang="vi-VN" sz="4800" b="1" dirty="0">
                <a:ea typeface="ＭＳ Ｐゴシック" pitchFamily="34" charset="-128"/>
              </a:rPr>
              <a:t>v</a:t>
            </a:r>
            <a:r>
              <a:rPr lang="en-US" sz="4800" b="1" dirty="0" err="1">
                <a:ea typeface="ＭＳ Ｐゴシック" pitchFamily="34" charset="-128"/>
              </a:rPr>
              <a:t>ân</a:t>
            </a:r>
            <a:endParaRPr lang="en-US" sz="4800" b="1" dirty="0">
              <a:ea typeface="ＭＳ Ｐゴシック" pitchFamily="34" charset="-128"/>
            </a:endParaRPr>
          </a:p>
          <a:p>
            <a:pPr>
              <a:buFont typeface="Wingdings 2" pitchFamily="18" charset="2"/>
              <a:buNone/>
            </a:pPr>
            <a:endParaRPr lang="en-US" dirty="0">
              <a:ea typeface="ＭＳ Ｐゴシック" pitchFamily="34" charset="-128"/>
            </a:endParaRPr>
          </a:p>
        </p:txBody>
      </p:sp>
      <p:cxnSp>
        <p:nvCxnSpPr>
          <p:cNvPr id="17" name="Straight Arrow Connector 16"/>
          <p:cNvCxnSpPr/>
          <p:nvPr/>
        </p:nvCxnSpPr>
        <p:spPr>
          <a:xfrm flipH="1">
            <a:off x="2173111" y="2627453"/>
            <a:ext cx="581664" cy="2734769"/>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54728" y="2071868"/>
            <a:ext cx="1217272" cy="1230132"/>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06186" y="2571508"/>
            <a:ext cx="1168258" cy="2268603"/>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76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theme/theme1.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RLA">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LWSD 2013 Orange 3">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7.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49B195-FC51-4345-AFDE-0B1D0B17B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1E3CD7-2B00-41A5-92B6-914235362425}">
  <ds:schemaRefs>
    <ds:schemaRef ds:uri="http://purl.org/dc/terms/"/>
    <ds:schemaRef ds:uri="http://schemas.microsoft.com/sharepoint/v3"/>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2CD2F7E-991E-42D6-A086-7BDBBEC3BF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1429</TotalTime>
  <Words>1890</Words>
  <Application>Microsoft Office PowerPoint</Application>
  <PresentationFormat>On-screen Show (4:3)</PresentationFormat>
  <Paragraphs>224</Paragraphs>
  <Slides>33</Slides>
  <Notes>33</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33</vt:i4>
      </vt:variant>
    </vt:vector>
  </HeadingPairs>
  <TitlesOfParts>
    <vt:vector size="49" baseType="lpstr">
      <vt:lpstr>ＭＳ Ｐゴシック</vt:lpstr>
      <vt:lpstr>Arial</vt:lpstr>
      <vt:lpstr>Avenir Light</vt:lpstr>
      <vt:lpstr>Avenir Medium</vt:lpstr>
      <vt:lpstr>Avenir Medium Oblique</vt:lpstr>
      <vt:lpstr>Calibri</vt:lpstr>
      <vt:lpstr>Times New Roman</vt:lpstr>
      <vt:lpstr>Wingdings</vt:lpstr>
      <vt:lpstr>Wingdings 2</vt:lpstr>
      <vt:lpstr>LWSD 2013 Blue 2</vt:lpstr>
      <vt:lpstr>LWSD 2013 Blue 3</vt:lpstr>
      <vt:lpstr>LWSD 2013 Blue 4</vt:lpstr>
      <vt:lpstr>RLA</vt:lpstr>
      <vt:lpstr>LWSD 2013 Orange 2</vt:lpstr>
      <vt:lpstr>LWSD 2013 Orange 3</vt:lpstr>
      <vt:lpstr>LWSD 2013 Orange 4</vt:lpstr>
      <vt:lpstr>Mục 2: chiến lược</vt:lpstr>
      <vt:lpstr>Chương trình</vt:lpstr>
      <vt:lpstr>Hoạt động mở đầu</vt:lpstr>
      <vt:lpstr>Ôn tập cách tiếp cận sức khỏe</vt:lpstr>
      <vt:lpstr>Mục 2: chiến lược</vt:lpstr>
      <vt:lpstr>Hoạt động</vt:lpstr>
      <vt:lpstr>Kế hoạch hóa cộng đồng</vt:lpstr>
      <vt:lpstr>Kế hoạch chung</vt:lpstr>
      <vt:lpstr>Môi trường đã xây dựng</vt:lpstr>
      <vt:lpstr>Môi trường đã xây dựng</vt:lpstr>
      <vt:lpstr>Tiếp cận thông tin</vt:lpstr>
      <vt:lpstr>Cách tiếp cận tài liệu kế hoạch địa phương</vt:lpstr>
      <vt:lpstr>Phát triển/tái phát triển</vt:lpstr>
      <vt:lpstr>Luật phân vùng</vt:lpstr>
      <vt:lpstr>Sử dụng đất</vt:lpstr>
      <vt:lpstr>Giải lao</vt:lpstr>
      <vt:lpstr>băn khoăn của người giữ tiền đặt cọc sử dụng đất </vt:lpstr>
      <vt:lpstr>Rối loạn xã hội</vt:lpstr>
      <vt:lpstr>7 bước để hiểu và tác động việc sử dụng đất</vt:lpstr>
      <vt:lpstr>7 bước để hiểu và tác động việc sử dụng đất</vt:lpstr>
      <vt:lpstr>7 bước để hiểu và tác động việc sử dụng đất</vt:lpstr>
      <vt:lpstr>7 bước để hiểu và tác động việc sử dụng đất</vt:lpstr>
      <vt:lpstr>7 bước để hiểu và tác động việc sử dụng đất</vt:lpstr>
      <vt:lpstr>7 bước để hiểu và tác động việc sử dụng đất</vt:lpstr>
      <vt:lpstr>7 bước để hiểu và tác động việc sử dụng đất</vt:lpstr>
      <vt:lpstr>Kết nối xã hội</vt:lpstr>
      <vt:lpstr>NGĂN CHẶN TỘI PHẠM QUA THIẾT KẾ MÔI TRƯỜNG (CPTED)</vt:lpstr>
      <vt:lpstr>CPTED thế hệ 1</vt:lpstr>
      <vt:lpstr>CPTED thế hệ 2</vt:lpstr>
      <vt:lpstr>Đoạn phim ngắn</vt:lpstr>
      <vt:lpstr>dự án hộp  lợi ích nghệ thuật ở El Cajon </vt:lpstr>
      <vt:lpstr>Conclusion</vt:lpstr>
      <vt:lpstr>PowerPoint Presentation</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DANTE</cp:lastModifiedBy>
  <cp:revision>196</cp:revision>
  <dcterms:created xsi:type="dcterms:W3CDTF">2013-10-28T20:20:09Z</dcterms:created>
  <dcterms:modified xsi:type="dcterms:W3CDTF">2016-09-23T04:18:11Z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